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733" r:id="rId5"/>
    <p:sldId id="734" r:id="rId6"/>
    <p:sldId id="735" r:id="rId7"/>
    <p:sldId id="736" r:id="rId8"/>
    <p:sldId id="737" r:id="rId9"/>
    <p:sldId id="742" r:id="rId10"/>
    <p:sldId id="744" r:id="rId11"/>
    <p:sldId id="743" r:id="rId12"/>
    <p:sldId id="745" r:id="rId13"/>
    <p:sldId id="746" r:id="rId14"/>
    <p:sldId id="747" r:id="rId15"/>
    <p:sldId id="748" r:id="rId16"/>
    <p:sldId id="751" r:id="rId17"/>
    <p:sldId id="749" r:id="rId18"/>
    <p:sldId id="750" r:id="rId19"/>
    <p:sldId id="741" r:id="rId20"/>
    <p:sldId id="739" r:id="rId21"/>
    <p:sldId id="740" r:id="rId22"/>
    <p:sldId id="752" r:id="rId2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6699FF"/>
    <a:srgbClr val="99CCFF"/>
    <a:srgbClr val="00FF00"/>
    <a:srgbClr val="CCFFCC"/>
    <a:srgbClr val="2EB9B6"/>
    <a:srgbClr val="969696"/>
    <a:srgbClr val="FFFF99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 autoAdjust="0"/>
    <p:restoredTop sz="83279" autoAdjust="0"/>
  </p:normalViewPr>
  <p:slideViewPr>
    <p:cSldViewPr snapToGrid="0">
      <p:cViewPr varScale="1">
        <p:scale>
          <a:sx n="117" d="100"/>
          <a:sy n="117" d="100"/>
        </p:scale>
        <p:origin x="4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>
      <p:cViewPr>
        <p:scale>
          <a:sx n="48" d="100"/>
          <a:sy n="48" d="100"/>
        </p:scale>
        <p:origin x="3538" y="9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E3BAF29-9BD3-49D8-A598-639B1DECF56D}" type="datetime1">
              <a:rPr lang="en-US"/>
              <a:pPr>
                <a:defRPr/>
              </a:pPr>
              <a:t>9/4/17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7EC2FD4B-E1ED-4DD1-A709-817787FE38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621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2817382-E836-45EF-AE30-325E7352B95D}" type="datetime1">
              <a:rPr lang="en-US"/>
              <a:pPr>
                <a:defRPr/>
              </a:pPr>
              <a:t>9/4/17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F1575DD-8FC6-416D-B6F7-27DCDE49D4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152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pitchFamily="-10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1575DD-8FC6-416D-B6F7-27DCDE49D43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73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IEEE </a:t>
            </a:r>
            <a:r>
              <a:rPr lang="mr-IN" dirty="0" smtClean="0"/>
              <a:t>–</a:t>
            </a:r>
            <a:r>
              <a:rPr lang="en-US" dirty="0" smtClean="0"/>
              <a:t> Member and proposed</a:t>
            </a:r>
            <a:r>
              <a:rPr lang="en-US" baseline="0" dirty="0" smtClean="0"/>
              <a:t> project ideas</a:t>
            </a:r>
          </a:p>
          <a:p>
            <a:r>
              <a:rPr lang="en-US" baseline="0" dirty="0" smtClean="0"/>
              <a:t>Slug Sat </a:t>
            </a:r>
            <a:r>
              <a:rPr lang="mr-IN" baseline="0" dirty="0" smtClean="0"/>
              <a:t>–</a:t>
            </a:r>
            <a:r>
              <a:rPr lang="en-US" baseline="0" dirty="0" smtClean="0"/>
              <a:t> 1U Amateur radio transponder. Working on getting data to and from the satellite</a:t>
            </a:r>
          </a:p>
          <a:p>
            <a:r>
              <a:rPr lang="en-US" baseline="0" dirty="0" err="1" smtClean="0"/>
              <a:t>Gsm</a:t>
            </a:r>
            <a:r>
              <a:rPr lang="en-US" baseline="0" dirty="0" smtClean="0"/>
              <a:t> Data Station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Starting simple with temperature and solar intensity</a:t>
            </a:r>
          </a:p>
          <a:p>
            <a:r>
              <a:rPr lang="en-US" baseline="0" dirty="0" smtClean="0"/>
              <a:t>Personal Site </a:t>
            </a:r>
            <a:r>
              <a:rPr lang="mr-IN" baseline="0" dirty="0" smtClean="0"/>
              <a:t>–</a:t>
            </a:r>
            <a:r>
              <a:rPr lang="en-US" baseline="0" dirty="0" smtClean="0"/>
              <a:t> Host my resume, personal writing, and provide a server for incoming data station telemetry. This past weekend successfully posted data to the server!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1575DD-8FC6-416D-B6F7-27DCDE49D43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8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ZMQ </a:t>
            </a:r>
            <a:r>
              <a:rPr lang="mr-IN" dirty="0" smtClean="0"/>
              <a:t>–</a:t>
            </a:r>
            <a:r>
              <a:rPr lang="en-US" dirty="0" smtClean="0"/>
              <a:t> Fun fact, it is used by CERN’s </a:t>
            </a:r>
            <a:r>
              <a:rPr lang="en-US" sz="1200" dirty="0" smtClean="0"/>
              <a:t>Remote Device Access library</a:t>
            </a:r>
            <a:r>
              <a:rPr lang="en-US" sz="1200" baseline="0" dirty="0" smtClean="0"/>
              <a:t> where they need to connect thousands of data points from around the collider</a:t>
            </a:r>
            <a:endParaRPr lang="en-US" dirty="0" smtClean="0"/>
          </a:p>
          <a:p>
            <a:r>
              <a:rPr lang="en-US" dirty="0" smtClean="0"/>
              <a:t>Reconnect capability </a:t>
            </a:r>
            <a:r>
              <a:rPr lang="mr-IN" dirty="0" smtClean="0"/>
              <a:t>–</a:t>
            </a:r>
            <a:r>
              <a:rPr lang="en-US" dirty="0" smtClean="0"/>
              <a:t> Allow clients to arbitrarily</a:t>
            </a:r>
            <a:r>
              <a:rPr lang="en-US" baseline="0" dirty="0" smtClean="0"/>
              <a:t> connect and disconnect. Pervious server had issues with this.</a:t>
            </a:r>
          </a:p>
          <a:p>
            <a:r>
              <a:rPr lang="en-US" baseline="0" dirty="0" smtClean="0"/>
              <a:t>Protocol Translation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FPrime</a:t>
            </a:r>
            <a:r>
              <a:rPr lang="en-US" baseline="0" dirty="0" smtClean="0"/>
              <a:t> GSE works with native </a:t>
            </a:r>
            <a:r>
              <a:rPr lang="en-US" baseline="0" dirty="0" err="1" smtClean="0"/>
              <a:t>Fprime</a:t>
            </a:r>
            <a:r>
              <a:rPr lang="en-US" baseline="0" dirty="0" smtClean="0"/>
              <a:t> packets. Inline protocol translation allows the </a:t>
            </a:r>
            <a:r>
              <a:rPr lang="en-US" baseline="0" dirty="0" err="1" smtClean="0"/>
              <a:t>Fprime</a:t>
            </a:r>
            <a:r>
              <a:rPr lang="en-US" baseline="0" dirty="0" smtClean="0"/>
              <a:t> ground system to be data agnostic.</a:t>
            </a:r>
          </a:p>
          <a:p>
            <a:r>
              <a:rPr lang="en-US" baseline="0" dirty="0" smtClean="0"/>
              <a:t> Multi target - ZMQ allows many to many communication. The server provides single point communication support for sets of satellites or sets of test equipment.</a:t>
            </a:r>
          </a:p>
          <a:p>
            <a:r>
              <a:rPr lang="en-US" baseline="0" dirty="0" smtClean="0"/>
              <a:t>Updated GSE GUI </a:t>
            </a:r>
            <a:r>
              <a:rPr lang="mr-IN" baseline="0" dirty="0" smtClean="0"/>
              <a:t>–</a:t>
            </a:r>
            <a:r>
              <a:rPr lang="en-US" baseline="0" dirty="0" smtClean="0"/>
              <a:t> It is important to provide backwards compatibility. The </a:t>
            </a:r>
            <a:r>
              <a:rPr lang="en-US" baseline="0" dirty="0" err="1" smtClean="0"/>
              <a:t>Fprime</a:t>
            </a:r>
            <a:r>
              <a:rPr lang="en-US" baseline="0" dirty="0" smtClean="0"/>
              <a:t> GSE GUI works with the legacy TCP server and the new </a:t>
            </a:r>
            <a:r>
              <a:rPr lang="en-US" baseline="0" dirty="0" err="1" smtClean="0"/>
              <a:t>ZMQServer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Server Tests: Created a test framework for these two sets of tests.</a:t>
            </a:r>
          </a:p>
          <a:p>
            <a:r>
              <a:rPr lang="en-US" baseline="0" dirty="0" smtClean="0"/>
              <a:t>Server Integrity </a:t>
            </a:r>
            <a:r>
              <a:rPr lang="mr-IN" baseline="0" dirty="0" smtClean="0"/>
              <a:t>–</a:t>
            </a:r>
            <a:r>
              <a:rPr lang="en-US" baseline="0" dirty="0" smtClean="0"/>
              <a:t> Two things: tested that the server could withstand abrupt disconnections. Tested data integrity. Need to ensure that no packets are dropped during operation.</a:t>
            </a:r>
          </a:p>
          <a:p>
            <a:r>
              <a:rPr lang="en-US" baseline="0" dirty="0" smtClean="0"/>
              <a:t>Throughput  - Tested throughput with various configurations of publishers and subscribers. Server can achieve 2mb/s.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1575DD-8FC6-416D-B6F7-27DCDE49D43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7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Formation Flying Testbed: Multiple robots streaming telemetry and receiving commands. Allows central control of</a:t>
            </a:r>
            <a:r>
              <a:rPr lang="en-US" baseline="0" dirty="0" smtClean="0"/>
              <a:t> the communication’s </a:t>
            </a:r>
            <a:r>
              <a:rPr lang="en-US" baseline="0" dirty="0" err="1" smtClean="0"/>
              <a:t>datapath</a:t>
            </a:r>
            <a:endParaRPr lang="en-US" dirty="0" smtClean="0"/>
          </a:p>
          <a:p>
            <a:r>
              <a:rPr lang="en-US" dirty="0" smtClean="0"/>
              <a:t>DoD</a:t>
            </a:r>
            <a:r>
              <a:rPr lang="en-US" baseline="0" dirty="0" smtClean="0"/>
              <a:t> testbed: Flight hardware running in parallel with a hardware simulation. Before the </a:t>
            </a:r>
            <a:r>
              <a:rPr lang="en-US" baseline="0" dirty="0" err="1" smtClean="0"/>
              <a:t>datapaths</a:t>
            </a:r>
            <a:r>
              <a:rPr lang="en-US" baseline="0" dirty="0" smtClean="0"/>
              <a:t> were separate. Now data paths go through one point.</a:t>
            </a:r>
          </a:p>
          <a:p>
            <a:r>
              <a:rPr lang="en-US" baseline="0" dirty="0" smtClean="0"/>
              <a:t>Constellations: Have a university with 3 satellites. Instead of managing three servers, three telemetry databases, there is one server, one database with still the capability for individual spacecraft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1575DD-8FC6-416D-B6F7-27DCDE49D43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6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</a:t>
            </a:r>
            <a:r>
              <a:rPr lang="en-US" dirty="0" err="1" smtClean="0"/>
              <a:t>hw</a:t>
            </a:r>
            <a:r>
              <a:rPr lang="en-US" dirty="0" smtClean="0"/>
              <a:t>: 1553 to </a:t>
            </a:r>
            <a:r>
              <a:rPr lang="en-US" dirty="0" err="1" smtClean="0"/>
              <a:t>rs</a:t>
            </a:r>
            <a:r>
              <a:rPr lang="en-US" dirty="0" smtClean="0"/>
              <a:t> 432</a:t>
            </a:r>
          </a:p>
          <a:p>
            <a:r>
              <a:rPr lang="en-US" dirty="0" smtClean="0"/>
              <a:t>Software: CCSDS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Fprime</a:t>
            </a:r>
            <a:r>
              <a:rPr lang="en-US" baseline="0" dirty="0" smtClean="0"/>
              <a:t> native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1575DD-8FC6-416D-B6F7-27DCDE49D43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56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 Design cycle </a:t>
            </a:r>
            <a:r>
              <a:rPr lang="mr-IN" dirty="0" smtClean="0"/>
              <a:t>–</a:t>
            </a:r>
            <a:r>
              <a:rPr lang="en-US" dirty="0" smtClean="0"/>
              <a:t> It was useful to iteratively design the server. Since was new to ZMQ one design path would need to back up and be reanalyzed. </a:t>
            </a:r>
          </a:p>
          <a:p>
            <a:r>
              <a:rPr lang="en-US" dirty="0" smtClean="0"/>
              <a:t>The full timers were very helpful in considering design challenges and approaches.</a:t>
            </a:r>
          </a:p>
          <a:p>
            <a:endParaRPr lang="en-US" dirty="0" smtClean="0"/>
          </a:p>
          <a:p>
            <a:r>
              <a:rPr lang="en-US" dirty="0" smtClean="0"/>
              <a:t>Flight qualified code:</a:t>
            </a:r>
            <a:r>
              <a:rPr lang="en-US" baseline="0" dirty="0" smtClean="0"/>
              <a:t> We had several code reviews for the zmq-radio. It was useful to see flight qualified code in practice.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Documentation Procedures: Learned the </a:t>
            </a:r>
            <a:r>
              <a:rPr lang="en-US" baseline="0" dirty="0" err="1" smtClean="0"/>
              <a:t>Fprime</a:t>
            </a:r>
            <a:r>
              <a:rPr lang="en-US" baseline="0" dirty="0" smtClean="0"/>
              <a:t> markdown format for design documents. I like the presentation and will take the method back to our cube sat team.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Good experience working on a distributed system. I became more comfortable working with multithreaded and </a:t>
            </a:r>
            <a:r>
              <a:rPr lang="en-US" baseline="0" dirty="0" err="1" smtClean="0"/>
              <a:t>multiprocess</a:t>
            </a:r>
            <a:r>
              <a:rPr lang="en-US" baseline="0" dirty="0" smtClean="0"/>
              <a:t> applications. I am glad to have learned one distributed messaging library because this make it easier to learn others in the future. =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1575DD-8FC6-416D-B6F7-27DCDE49D43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9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 to school: </a:t>
            </a:r>
            <a:r>
              <a:rPr lang="en-US" dirty="0" err="1" smtClean="0"/>
              <a:t>Fprime</a:t>
            </a:r>
            <a:r>
              <a:rPr lang="en-US" dirty="0" smtClean="0"/>
              <a:t> is open source. We are looking into using the framework for our C&amp;DH subsystem. This means there is a possibility the</a:t>
            </a:r>
            <a:r>
              <a:rPr lang="en-US" baseline="0" dirty="0" smtClean="0"/>
              <a:t> server will be used at our school.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Better engineer: Became more familiar with the design process. Learned a new messaging technology. The scope of the task required extensive documentation. This exercised my information presentation ability.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Very glad to have been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1575DD-8FC6-416D-B6F7-27DCDE49D43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67" b="24387"/>
          <a:stretch>
            <a:fillRect/>
          </a:stretch>
        </p:blipFill>
        <p:spPr bwMode="auto">
          <a:xfrm>
            <a:off x="929641" y="76200"/>
            <a:ext cx="688975" cy="604838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639389" y="76200"/>
            <a:ext cx="2209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800" dirty="0">
                <a:solidFill>
                  <a:schemeClr val="accent2"/>
                </a:solidFill>
                <a:latin typeface="Helvetica" charset="0"/>
              </a:rPr>
              <a:t>National Aeronautics and Space Administration</a:t>
            </a:r>
          </a:p>
          <a:p>
            <a:pPr eaLnBrk="0" hangingPunct="0"/>
            <a:r>
              <a:rPr lang="en-US" sz="800" b="1" dirty="0">
                <a:solidFill>
                  <a:schemeClr val="accent2"/>
                </a:solidFill>
                <a:latin typeface="Helvetica" charset="0"/>
              </a:rPr>
              <a:t>Jet Propulsion Laboratory</a:t>
            </a:r>
          </a:p>
          <a:p>
            <a:pPr eaLnBrk="0" hangingPunct="0"/>
            <a:r>
              <a:rPr lang="en-US" sz="800" b="1" dirty="0">
                <a:solidFill>
                  <a:schemeClr val="accent2"/>
                </a:solidFill>
                <a:latin typeface="Helvetica" charset="0"/>
              </a:rPr>
              <a:t>California Institute of Technology</a:t>
            </a:r>
          </a:p>
        </p:txBody>
      </p:sp>
      <p:pic>
        <p:nvPicPr>
          <p:cNvPr id="7" name="Picture 1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8" y="233363"/>
            <a:ext cx="969962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360738" y="6581775"/>
            <a:ext cx="3165475" cy="2762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 smtClean="0"/>
              <a:t>For JPL Internal Use Only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931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9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6858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6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352800" y="6581775"/>
            <a:ext cx="3165475" cy="2762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 smtClean="0"/>
              <a:t>For JPL Internal Use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9405" y="117566"/>
            <a:ext cx="4428309" cy="496388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342" y="927463"/>
            <a:ext cx="7805057" cy="54733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F08763-C047-4292-8E80-13FC4B8EFD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0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011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6002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112AB-572A-4915-AF9D-08B14F7EE6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5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90A4B-D037-447F-9BD5-F3CE4EDCA7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5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73C9B-0415-45AB-959F-0EA064E616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10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AAAAF-CDD4-4575-ABE0-FD204772D1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7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7B7D0-361A-4B44-8C43-4FC1FAB455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4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8CB01-EB0C-4116-8BDD-100E2333DC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2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4" Type="http://schemas.openxmlformats.org/officeDocument/2006/relationships/image" Target="../media/image2.pn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85800"/>
            <a:ext cx="80010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8001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67" b="24387"/>
          <a:stretch>
            <a:fillRect/>
          </a:stretch>
        </p:blipFill>
        <p:spPr bwMode="auto">
          <a:xfrm>
            <a:off x="903515" y="76200"/>
            <a:ext cx="688975" cy="604838"/>
          </a:xfrm>
          <a:prstGeom prst="rect">
            <a:avLst/>
          </a:prstGeom>
          <a:solidFill>
            <a:schemeClr val="tx2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1"/>
          <p:cNvSpPr>
            <a:spLocks noChangeArrowheads="1"/>
          </p:cNvSpPr>
          <p:nvPr/>
        </p:nvSpPr>
        <p:spPr bwMode="auto">
          <a:xfrm>
            <a:off x="1639389" y="76200"/>
            <a:ext cx="2209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800" dirty="0">
                <a:solidFill>
                  <a:schemeClr val="accent2"/>
                </a:solidFill>
                <a:latin typeface="Helvetica" charset="0"/>
              </a:rPr>
              <a:t>National Aeronautics and Space Administration</a:t>
            </a:r>
          </a:p>
          <a:p>
            <a:pPr eaLnBrk="0" hangingPunct="0"/>
            <a:r>
              <a:rPr lang="en-US" sz="800" b="1" dirty="0">
                <a:solidFill>
                  <a:schemeClr val="accent2"/>
                </a:solidFill>
                <a:latin typeface="Helvetica" charset="0"/>
              </a:rPr>
              <a:t>Jet Propulsion Laboratory</a:t>
            </a:r>
          </a:p>
          <a:p>
            <a:pPr eaLnBrk="0" hangingPunct="0"/>
            <a:r>
              <a:rPr lang="en-US" sz="800" b="1" dirty="0">
                <a:solidFill>
                  <a:schemeClr val="accent2"/>
                </a:solidFill>
                <a:latin typeface="Helvetica" charset="0"/>
              </a:rPr>
              <a:t>California Institute of Technology</a:t>
            </a:r>
          </a:p>
        </p:txBody>
      </p:sp>
      <p:pic>
        <p:nvPicPr>
          <p:cNvPr id="1031" name="Picture 12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8" y="233363"/>
            <a:ext cx="969962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9E1D887-3B55-4CAE-8CF2-1FDA3C732E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16200000">
            <a:off x="-3040161" y="2428877"/>
            <a:ext cx="6858002" cy="2000248"/>
            <a:chOff x="0" y="-635309"/>
            <a:chExt cx="8061960" cy="1889760"/>
          </a:xfrm>
        </p:grpSpPr>
        <p:sp>
          <p:nvSpPr>
            <p:cNvPr id="18" name="Text Box 1"/>
            <p:cNvSpPr txBox="1"/>
            <p:nvPr userDrawn="1"/>
          </p:nvSpPr>
          <p:spPr>
            <a:xfrm>
              <a:off x="0" y="-46598"/>
              <a:ext cx="8061960" cy="683260"/>
            </a:xfrm>
            <a:prstGeom prst="rect">
              <a:avLst/>
            </a:prstGeom>
            <a:blipFill>
              <a:blip r:embed="rId15"/>
              <a:tile tx="0" ty="0" sx="100000" sy="100000" flip="none" algn="tl"/>
            </a:blip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800" b="1" dirty="0">
                  <a:ln w="9525" cap="flat" cmpd="sng" algn="ctr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4472C4"/>
                  </a:solidFill>
                  <a:effectLst>
                    <a:outerShdw blurRad="12700" dist="38100" dir="2700000" algn="tl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Flight Software and Avionics Systems      </a:t>
              </a:r>
              <a:r>
                <a:rPr lang="en-US" sz="100" b="1" dirty="0">
                  <a:ln w="9525" cap="flat" cmpd="sng" algn="ctr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4472C4"/>
                  </a:solidFill>
                  <a:effectLst>
                    <a:outerShdw blurRad="12700" dist="38100" dir="2700000" algn="tl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/>
            <p:cNvSpPr txBox="1"/>
            <p:nvPr userDrawn="1"/>
          </p:nvSpPr>
          <p:spPr>
            <a:xfrm rot="5400000">
              <a:off x="6530340" y="-101274"/>
              <a:ext cx="1889760" cy="8216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b="1" dirty="0">
                  <a:ln w="9525" cap="flat" cmpd="sng" algn="ctr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4472C4"/>
                  </a:solidFill>
                  <a:effectLst>
                    <a:outerShdw blurRad="12700" dist="38100" dir="2700000" algn="tl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348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8" r:id="rId10"/>
    <p:sldLayoutId id="21474842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satellitetoday.com/newspace/2017/05/24/roccor-exec-supporting-900" TargetMode="External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ChangeArrowheads="1"/>
          </p:cNvSpPr>
          <p:nvPr/>
        </p:nvSpPr>
        <p:spPr bwMode="auto">
          <a:xfrm>
            <a:off x="7931150" y="6494463"/>
            <a:ext cx="879475" cy="2047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66800" y="1575583"/>
            <a:ext cx="7772400" cy="2024868"/>
          </a:xfrm>
        </p:spPr>
        <p:txBody>
          <a:bodyPr/>
          <a:lstStyle/>
          <a:p>
            <a:pPr>
              <a:defRPr/>
            </a:pPr>
            <a:r>
              <a:rPr lang="en-US" i="0" dirty="0" smtClean="0">
                <a:ea typeface="ＭＳ Ｐゴシック" pitchFamily="34" charset="-128"/>
              </a:rPr>
              <a:t>David </a:t>
            </a:r>
            <a:r>
              <a:rPr lang="en-US" i="0" dirty="0" err="1" smtClean="0">
                <a:ea typeface="ＭＳ Ｐゴシック" pitchFamily="34" charset="-128"/>
              </a:rPr>
              <a:t>Kooi</a:t>
            </a:r>
            <a:r>
              <a:rPr lang="en-US" i="0" dirty="0" smtClean="0">
                <a:ea typeface="ＭＳ Ｐゴシック" pitchFamily="34" charset="-128"/>
              </a:rPr>
              <a:t/>
            </a:r>
            <a:br>
              <a:rPr lang="en-US" i="0" dirty="0" smtClean="0">
                <a:ea typeface="ＭＳ Ｐゴシック" pitchFamily="34" charset="-128"/>
              </a:rPr>
            </a:br>
            <a:r>
              <a:rPr lang="en-US" i="0" dirty="0" smtClean="0">
                <a:ea typeface="ＭＳ Ｐゴシック" pitchFamily="34" charset="-128"/>
              </a:rPr>
              <a:t/>
            </a:r>
            <a:br>
              <a:rPr lang="en-US" i="0" dirty="0" smtClean="0">
                <a:ea typeface="ＭＳ Ｐゴシック" pitchFamily="34" charset="-128"/>
              </a:rPr>
            </a:br>
            <a:r>
              <a:rPr lang="en-US" i="0" dirty="0">
                <a:ea typeface="ＭＳ Ｐゴシック" pitchFamily="34" charset="-128"/>
              </a:rPr>
              <a:t/>
            </a:r>
            <a:br>
              <a:rPr lang="en-US" i="0" dirty="0">
                <a:ea typeface="ＭＳ Ｐゴシック" pitchFamily="34" charset="-128"/>
              </a:rPr>
            </a:br>
            <a:r>
              <a:rPr lang="en-US" i="0" dirty="0" smtClean="0">
                <a:ea typeface="ＭＳ Ｐゴシック" pitchFamily="34" charset="-128"/>
              </a:rPr>
              <a:t>2017 Internship Summary</a:t>
            </a:r>
          </a:p>
        </p:txBody>
      </p:sp>
    </p:spTree>
    <p:extLst>
      <p:ext uri="{BB962C8B-B14F-4D97-AF65-F5344CB8AC3E}">
        <p14:creationId xmlns:p14="http://schemas.microsoft.com/office/powerpoint/2010/main" val="2139567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67183" y="1598831"/>
            <a:ext cx="8376818" cy="40608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755736" y="3167927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772542" y="2221972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Server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7708" y="2110074"/>
            <a:ext cx="5313447" cy="1639214"/>
          </a:xfrm>
          <a:prstGeom prst="rect">
            <a:avLst/>
          </a:prstGeom>
          <a:solidFill>
            <a:srgbClr val="756D9F"/>
          </a:solidFill>
          <a:ln>
            <a:solidFill>
              <a:srgbClr val="756D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ZmqServer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00933" y="2321063"/>
            <a:ext cx="1082162" cy="497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Operator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8245" y="2374737"/>
            <a:ext cx="222688" cy="172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84701" y="2611371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7546" y="3740398"/>
            <a:ext cx="967141" cy="379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Cmd</a:t>
            </a:r>
            <a:r>
              <a:rPr lang="en-US" sz="1050" dirty="0" smtClean="0">
                <a:solidFill>
                  <a:schemeClr val="tx1"/>
                </a:solidFill>
              </a:rPr>
              <a:t>/Status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(R)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0179" y="2652962"/>
            <a:ext cx="1170024" cy="108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ZmqKernel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86555" y="275900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30205" y="2762288"/>
            <a:ext cx="273623" cy="221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21729" y="1713724"/>
            <a:ext cx="846924" cy="25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ZmqServer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46129" y="3180198"/>
            <a:ext cx="1036965" cy="5009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23442" y="3233872"/>
            <a:ext cx="222688" cy="16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29899" y="348987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726" y="2221972"/>
            <a:ext cx="1011816" cy="492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72542" y="2503258"/>
            <a:ext cx="181466" cy="179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2542" y="226733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7183" y="3180198"/>
            <a:ext cx="1011817" cy="516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78999" y="3474101"/>
            <a:ext cx="222688" cy="17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78999" y="3212649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7257" y="2716394"/>
            <a:ext cx="716526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163" y="3692370"/>
            <a:ext cx="713077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91208" y="2810400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1437" y="3675539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33889" y="2092384"/>
            <a:ext cx="237040" cy="3817414"/>
          </a:xfrm>
          <a:prstGeom prst="bentConnector3">
            <a:avLst>
              <a:gd name="adj1" fmla="val 19260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6689744" y="2237114"/>
            <a:ext cx="253872" cy="3511126"/>
          </a:xfrm>
          <a:prstGeom prst="bentConnector3">
            <a:avLst>
              <a:gd name="adj1" fmla="val 18646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425343" y="2247305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187368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86650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11066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10347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1037" y="2987583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4" name="Straight Arrow Connector 63"/>
          <p:cNvCxnSpPr>
            <a:stCxn id="30" idx="3"/>
            <a:endCxn id="43" idx="1"/>
          </p:cNvCxnSpPr>
          <p:nvPr/>
        </p:nvCxnSpPr>
        <p:spPr>
          <a:xfrm>
            <a:off x="1989672" y="235241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303086" y="5150791"/>
            <a:ext cx="22648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D:       zmq dealer socket</a:t>
            </a:r>
          </a:p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R:       zmq router socket</a:t>
            </a: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3" name="Straight Arrow Connector 52"/>
          <p:cNvCxnSpPr>
            <a:stCxn id="33" idx="3"/>
            <a:endCxn id="60" idx="1"/>
          </p:cNvCxnSpPr>
          <p:nvPr/>
        </p:nvCxnSpPr>
        <p:spPr>
          <a:xfrm flipV="1">
            <a:off x="1996129" y="3099153"/>
            <a:ext cx="438264" cy="198574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79872" y="515836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8021" y="503351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SpacePacket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79108" y="5455019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7257" y="529363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FPrime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6" name="Straight Arrow Connector 65"/>
          <p:cNvCxnSpPr>
            <a:stCxn id="45" idx="3"/>
            <a:endCxn id="22" idx="1"/>
          </p:cNvCxnSpPr>
          <p:nvPr/>
        </p:nvCxnSpPr>
        <p:spPr>
          <a:xfrm>
            <a:off x="3715702" y="2362101"/>
            <a:ext cx="470853" cy="5091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2" idx="3"/>
            <a:endCxn id="22" idx="1"/>
          </p:cNvCxnSpPr>
          <p:nvPr/>
        </p:nvCxnSpPr>
        <p:spPr>
          <a:xfrm flipV="1">
            <a:off x="3721396" y="2871262"/>
            <a:ext cx="465159" cy="231117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1" idx="3"/>
            <a:endCxn id="26" idx="1"/>
          </p:cNvCxnSpPr>
          <p:nvPr/>
        </p:nvCxnSpPr>
        <p:spPr>
          <a:xfrm flipV="1">
            <a:off x="5892501" y="3317926"/>
            <a:ext cx="1930941" cy="16466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2" idx="3"/>
            <a:endCxn id="26" idx="1"/>
          </p:cNvCxnSpPr>
          <p:nvPr/>
        </p:nvCxnSpPr>
        <p:spPr>
          <a:xfrm flipV="1">
            <a:off x="5891782" y="3317926"/>
            <a:ext cx="1931660" cy="232286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3"/>
            <a:endCxn id="18" idx="1"/>
          </p:cNvCxnSpPr>
          <p:nvPr/>
        </p:nvCxnSpPr>
        <p:spPr>
          <a:xfrm flipV="1">
            <a:off x="5891782" y="2461127"/>
            <a:ext cx="1886463" cy="1089085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674317" y="4436739"/>
            <a:ext cx="24733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Situation: Two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 are operating in tandem. Operator wants to monitor one target at a time while logging telemetry from both targets.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 rot="5400000">
            <a:off x="2186349" y="4578074"/>
            <a:ext cx="166614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884478" y="4612084"/>
            <a:ext cx="12213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95000"/>
                  </a:schemeClr>
                </a:solidFill>
              </a:rPr>
              <a:t>C++ zmq-radio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component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70694" y="818307"/>
            <a:ext cx="3309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Purpose: Demonstrate multi-target operation and protocol translation.</a:t>
            </a:r>
            <a:endParaRPr lang="en-US" sz="1100" dirty="0" smtClean="0"/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65315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67183" y="1598831"/>
            <a:ext cx="8376818" cy="40608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755736" y="3167927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772542" y="2221972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Server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7708" y="2110074"/>
            <a:ext cx="5313447" cy="1639214"/>
          </a:xfrm>
          <a:prstGeom prst="rect">
            <a:avLst/>
          </a:prstGeom>
          <a:solidFill>
            <a:srgbClr val="756D9F"/>
          </a:solidFill>
          <a:ln>
            <a:solidFill>
              <a:srgbClr val="756D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ZmqServer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00933" y="2321063"/>
            <a:ext cx="1082162" cy="497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Operator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8245" y="2374737"/>
            <a:ext cx="222688" cy="172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84701" y="2611371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7546" y="3740398"/>
            <a:ext cx="967141" cy="379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Cmd</a:t>
            </a:r>
            <a:r>
              <a:rPr lang="en-US" sz="1050" dirty="0" smtClean="0">
                <a:solidFill>
                  <a:schemeClr val="tx1"/>
                </a:solidFill>
              </a:rPr>
              <a:t>/Status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(R)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0179" y="2652962"/>
            <a:ext cx="1170024" cy="108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ZmqKernel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86555" y="275900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30205" y="2762288"/>
            <a:ext cx="273623" cy="221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21729" y="1713724"/>
            <a:ext cx="846924" cy="25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ZmqServer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46129" y="3180198"/>
            <a:ext cx="1036965" cy="5009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23442" y="3233872"/>
            <a:ext cx="222688" cy="16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29899" y="348987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726" y="2221972"/>
            <a:ext cx="1011816" cy="492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72542" y="2503258"/>
            <a:ext cx="181466" cy="179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2542" y="226733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7183" y="3180198"/>
            <a:ext cx="1011817" cy="516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78999" y="3474101"/>
            <a:ext cx="222688" cy="17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78999" y="3212649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7257" y="2716394"/>
            <a:ext cx="716526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163" y="3692370"/>
            <a:ext cx="713077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91208" y="2810400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1437" y="3675539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33889" y="2092384"/>
            <a:ext cx="237040" cy="3817414"/>
          </a:xfrm>
          <a:prstGeom prst="bentConnector3">
            <a:avLst>
              <a:gd name="adj1" fmla="val 19260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6689744" y="2237114"/>
            <a:ext cx="253872" cy="3511126"/>
          </a:xfrm>
          <a:prstGeom prst="bentConnector3">
            <a:avLst>
              <a:gd name="adj1" fmla="val 18646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425343" y="2247305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187368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86650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11066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10347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1037" y="2987583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4" name="Straight Arrow Connector 63"/>
          <p:cNvCxnSpPr>
            <a:stCxn id="30" idx="3"/>
            <a:endCxn id="43" idx="1"/>
          </p:cNvCxnSpPr>
          <p:nvPr/>
        </p:nvCxnSpPr>
        <p:spPr>
          <a:xfrm>
            <a:off x="1989672" y="235241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303086" y="5150791"/>
            <a:ext cx="22648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D:       zmq dealer socket</a:t>
            </a:r>
          </a:p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R:       zmq router socket</a:t>
            </a: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3" name="Straight Arrow Connector 52"/>
          <p:cNvCxnSpPr>
            <a:stCxn id="33" idx="3"/>
            <a:endCxn id="60" idx="1"/>
          </p:cNvCxnSpPr>
          <p:nvPr/>
        </p:nvCxnSpPr>
        <p:spPr>
          <a:xfrm flipV="1">
            <a:off x="1996129" y="3099153"/>
            <a:ext cx="438264" cy="198574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79872" y="515836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8021" y="503351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SpacePacket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79108" y="5455019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7257" y="529363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FPrime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6" name="Straight Arrow Connector 65"/>
          <p:cNvCxnSpPr>
            <a:stCxn id="45" idx="3"/>
            <a:endCxn id="22" idx="1"/>
          </p:cNvCxnSpPr>
          <p:nvPr/>
        </p:nvCxnSpPr>
        <p:spPr>
          <a:xfrm>
            <a:off x="3715702" y="2362101"/>
            <a:ext cx="470853" cy="5091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2" idx="3"/>
            <a:endCxn id="22" idx="1"/>
          </p:cNvCxnSpPr>
          <p:nvPr/>
        </p:nvCxnSpPr>
        <p:spPr>
          <a:xfrm flipV="1">
            <a:off x="3721396" y="2871262"/>
            <a:ext cx="465159" cy="231117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1" idx="3"/>
            <a:endCxn id="26" idx="1"/>
          </p:cNvCxnSpPr>
          <p:nvPr/>
        </p:nvCxnSpPr>
        <p:spPr>
          <a:xfrm flipV="1">
            <a:off x="5892501" y="3317926"/>
            <a:ext cx="1930941" cy="16466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2" idx="3"/>
            <a:endCxn id="26" idx="1"/>
          </p:cNvCxnSpPr>
          <p:nvPr/>
        </p:nvCxnSpPr>
        <p:spPr>
          <a:xfrm flipV="1">
            <a:off x="5891782" y="3317926"/>
            <a:ext cx="1931660" cy="232286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1" idx="3"/>
            <a:endCxn id="18" idx="1"/>
          </p:cNvCxnSpPr>
          <p:nvPr/>
        </p:nvCxnSpPr>
        <p:spPr>
          <a:xfrm flipV="1">
            <a:off x="5892501" y="2461127"/>
            <a:ext cx="1885744" cy="873265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674317" y="4436739"/>
            <a:ext cx="24733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Situation: Two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 are operating in tandem. Operator wants to monitor one target at a time while logging telemetry from both targets.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rot="5400000">
            <a:off x="2186349" y="4578074"/>
            <a:ext cx="166614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84478" y="4612084"/>
            <a:ext cx="12213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95000"/>
                  </a:schemeClr>
                </a:solidFill>
              </a:rPr>
              <a:t>C++ zmq-radio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component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70694" y="818307"/>
            <a:ext cx="3309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Purpose: Demonstrate multi-target operation and protocol translation.</a:t>
            </a:r>
            <a:endParaRPr lang="en-US" sz="1100" dirty="0" smtClean="0"/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14237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67183" y="1598831"/>
            <a:ext cx="8376818" cy="40608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5736" y="3167927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772542" y="2221972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Server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7708" y="2110074"/>
            <a:ext cx="5313447" cy="1639214"/>
          </a:xfrm>
          <a:prstGeom prst="rect">
            <a:avLst/>
          </a:prstGeom>
          <a:solidFill>
            <a:srgbClr val="756D9F"/>
          </a:solidFill>
          <a:ln>
            <a:solidFill>
              <a:srgbClr val="756D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ZmqServer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00933" y="2321063"/>
            <a:ext cx="1082162" cy="497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Operator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8245" y="2374737"/>
            <a:ext cx="222688" cy="172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84701" y="2611371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7546" y="3740398"/>
            <a:ext cx="967141" cy="379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Cmd</a:t>
            </a:r>
            <a:r>
              <a:rPr lang="en-US" sz="1050" dirty="0" smtClean="0">
                <a:solidFill>
                  <a:schemeClr val="tx1"/>
                </a:solidFill>
              </a:rPr>
              <a:t>/Status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(R)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0179" y="2652962"/>
            <a:ext cx="1170024" cy="108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ZmqKernel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86555" y="275900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30205" y="2762288"/>
            <a:ext cx="273623" cy="221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21729" y="1713724"/>
            <a:ext cx="846924" cy="25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ZmqServer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46129" y="3180198"/>
            <a:ext cx="1036965" cy="5009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23442" y="3233872"/>
            <a:ext cx="222688" cy="16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29899" y="348987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726" y="2221972"/>
            <a:ext cx="1011816" cy="492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72542" y="2503258"/>
            <a:ext cx="181466" cy="179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2542" y="226733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7183" y="3180198"/>
            <a:ext cx="1011817" cy="516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78999" y="3474101"/>
            <a:ext cx="222688" cy="17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78999" y="3212649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7257" y="2716394"/>
            <a:ext cx="716526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163" y="3692370"/>
            <a:ext cx="713077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91208" y="2810400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1437" y="3675539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33889" y="2092384"/>
            <a:ext cx="237040" cy="3817414"/>
          </a:xfrm>
          <a:prstGeom prst="bentConnector3">
            <a:avLst>
              <a:gd name="adj1" fmla="val 19260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6689744" y="2237114"/>
            <a:ext cx="253872" cy="3511126"/>
          </a:xfrm>
          <a:prstGeom prst="bentConnector3">
            <a:avLst>
              <a:gd name="adj1" fmla="val 18646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425343" y="2247305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187368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86650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11066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10347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1037" y="2987583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303086" y="5150791"/>
            <a:ext cx="22648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D:       zmq dealer socket</a:t>
            </a:r>
          </a:p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R:       zmq router socket</a:t>
            </a: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879872" y="515836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8021" y="503351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SpacePacket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79108" y="5455019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7257" y="529363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FPrime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74316" y="4436739"/>
            <a:ext cx="2605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Situation: Two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 are operating in tandem. Operator wants to send a command to both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 rot="5400000">
            <a:off x="2186349" y="4578074"/>
            <a:ext cx="166614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884478" y="4612084"/>
            <a:ext cx="12213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95000"/>
                  </a:schemeClr>
                </a:solidFill>
              </a:rPr>
              <a:t>C++ zmq-radio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component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70694" y="818307"/>
            <a:ext cx="3309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Purpose: Demonstrate multi-target operation and protocol translation.</a:t>
            </a:r>
            <a:endParaRPr lang="en-US" sz="1100" dirty="0" smtClean="0"/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497493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67183" y="1598831"/>
            <a:ext cx="8376818" cy="40608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755736" y="3167927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772542" y="2221972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Server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7708" y="2110074"/>
            <a:ext cx="5313447" cy="1639214"/>
          </a:xfrm>
          <a:prstGeom prst="rect">
            <a:avLst/>
          </a:prstGeom>
          <a:solidFill>
            <a:srgbClr val="756D9F"/>
          </a:solidFill>
          <a:ln>
            <a:solidFill>
              <a:srgbClr val="756D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ZmqServer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00933" y="2321063"/>
            <a:ext cx="1082162" cy="497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Operator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8245" y="2374737"/>
            <a:ext cx="222688" cy="172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84701" y="2611371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7546" y="3740398"/>
            <a:ext cx="967141" cy="379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Cmd</a:t>
            </a:r>
            <a:r>
              <a:rPr lang="en-US" sz="1050" dirty="0" smtClean="0">
                <a:solidFill>
                  <a:schemeClr val="tx1"/>
                </a:solidFill>
              </a:rPr>
              <a:t>/Status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(R)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0179" y="2652962"/>
            <a:ext cx="1170024" cy="108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ZmqKernel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86555" y="275900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30205" y="2762288"/>
            <a:ext cx="273623" cy="221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21729" y="1713724"/>
            <a:ext cx="846924" cy="25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ZmqServer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46129" y="3180198"/>
            <a:ext cx="1036965" cy="5009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23442" y="3233872"/>
            <a:ext cx="222688" cy="16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29899" y="348987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726" y="2221972"/>
            <a:ext cx="1011816" cy="492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72542" y="2503258"/>
            <a:ext cx="181466" cy="179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2542" y="226733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7183" y="3180198"/>
            <a:ext cx="1011817" cy="516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78999" y="3474101"/>
            <a:ext cx="222688" cy="17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78999" y="3212649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7257" y="2716394"/>
            <a:ext cx="716526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163" y="3692370"/>
            <a:ext cx="713077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91208" y="2810400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1437" y="3675539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33889" y="2092384"/>
            <a:ext cx="237040" cy="3817414"/>
          </a:xfrm>
          <a:prstGeom prst="bentConnector3">
            <a:avLst>
              <a:gd name="adj1" fmla="val 19260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6689744" y="2237114"/>
            <a:ext cx="253872" cy="3511126"/>
          </a:xfrm>
          <a:prstGeom prst="bentConnector3">
            <a:avLst>
              <a:gd name="adj1" fmla="val 18646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425343" y="2247305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187368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86650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11066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10347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1037" y="2987583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303086" y="5150791"/>
            <a:ext cx="22648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D:       zmq dealer socket</a:t>
            </a:r>
          </a:p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R:       zmq router socket</a:t>
            </a: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879872" y="515836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8021" y="503351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SpacePacket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79108" y="5455019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7257" y="529363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FPrime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6" name="Straight Arrow Connector 65"/>
          <p:cNvCxnSpPr>
            <a:stCxn id="18" idx="1"/>
            <a:endCxn id="23" idx="3"/>
          </p:cNvCxnSpPr>
          <p:nvPr/>
        </p:nvCxnSpPr>
        <p:spPr>
          <a:xfrm flipH="1">
            <a:off x="5903828" y="2461127"/>
            <a:ext cx="1874417" cy="411778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674316" y="4436739"/>
            <a:ext cx="2605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Situation: Two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 are operating in tandem. Operator wants to send a command to both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 rot="5400000">
            <a:off x="2186349" y="4578074"/>
            <a:ext cx="166614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84478" y="4612084"/>
            <a:ext cx="12213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95000"/>
                  </a:schemeClr>
                </a:solidFill>
              </a:rPr>
              <a:t>C++ zmq-radio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component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70694" y="818307"/>
            <a:ext cx="3309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Purpose: Demonstrate multi-target operation and protocol translation.</a:t>
            </a:r>
            <a:endParaRPr lang="en-US" sz="1100" dirty="0" smtClean="0"/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8818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67183" y="1598831"/>
            <a:ext cx="8376818" cy="40608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755736" y="3167927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772542" y="2221972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Server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7708" y="2110074"/>
            <a:ext cx="5313447" cy="1639214"/>
          </a:xfrm>
          <a:prstGeom prst="rect">
            <a:avLst/>
          </a:prstGeom>
          <a:solidFill>
            <a:srgbClr val="756D9F"/>
          </a:solidFill>
          <a:ln>
            <a:solidFill>
              <a:srgbClr val="756D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ZmqServer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00933" y="2321063"/>
            <a:ext cx="1082162" cy="497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Operator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8245" y="2374737"/>
            <a:ext cx="222688" cy="172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84701" y="2611371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7546" y="3740398"/>
            <a:ext cx="967141" cy="379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Cmd</a:t>
            </a:r>
            <a:r>
              <a:rPr lang="en-US" sz="1050" dirty="0" smtClean="0">
                <a:solidFill>
                  <a:schemeClr val="tx1"/>
                </a:solidFill>
              </a:rPr>
              <a:t>/Status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(R)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0179" y="2652962"/>
            <a:ext cx="1170024" cy="108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ZmqKernel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86555" y="275900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30205" y="2762288"/>
            <a:ext cx="273623" cy="221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21729" y="1713724"/>
            <a:ext cx="846924" cy="25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ZmqServer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46129" y="3180198"/>
            <a:ext cx="1036965" cy="5009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23442" y="3233872"/>
            <a:ext cx="222688" cy="16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29899" y="348987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726" y="2221972"/>
            <a:ext cx="1011816" cy="492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72542" y="2503258"/>
            <a:ext cx="181466" cy="179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2542" y="226733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7183" y="3180198"/>
            <a:ext cx="1011817" cy="516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78999" y="3474101"/>
            <a:ext cx="222688" cy="17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78999" y="3212649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7257" y="2716394"/>
            <a:ext cx="716526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163" y="3692370"/>
            <a:ext cx="713077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91208" y="2810400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1437" y="3675539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33889" y="2092384"/>
            <a:ext cx="237040" cy="3817414"/>
          </a:xfrm>
          <a:prstGeom prst="bentConnector3">
            <a:avLst>
              <a:gd name="adj1" fmla="val 19260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6689744" y="2237114"/>
            <a:ext cx="253872" cy="3511126"/>
          </a:xfrm>
          <a:prstGeom prst="bentConnector3">
            <a:avLst>
              <a:gd name="adj1" fmla="val 18646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425343" y="2247305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187368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86650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11066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10347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1037" y="2987583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303086" y="5150791"/>
            <a:ext cx="22648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D:       zmq dealer socket</a:t>
            </a:r>
          </a:p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R:       zmq router socket</a:t>
            </a: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879872" y="515836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8021" y="503351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SpacePacket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79108" y="5455019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7257" y="529363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FPrime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6" name="Straight Arrow Connector 65"/>
          <p:cNvCxnSpPr>
            <a:stCxn id="18" idx="1"/>
            <a:endCxn id="23" idx="3"/>
          </p:cNvCxnSpPr>
          <p:nvPr/>
        </p:nvCxnSpPr>
        <p:spPr>
          <a:xfrm flipH="1">
            <a:off x="5903828" y="2461127"/>
            <a:ext cx="1874417" cy="411778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674316" y="4436739"/>
            <a:ext cx="2605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Situation: Two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 are operating in tandem. Operator wants to send a command to both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3" name="Straight Arrow Connector 52"/>
          <p:cNvCxnSpPr>
            <a:stCxn id="49" idx="1"/>
            <a:endCxn id="46" idx="3"/>
          </p:cNvCxnSpPr>
          <p:nvPr/>
        </p:nvCxnSpPr>
        <p:spPr>
          <a:xfrm flipH="1" flipV="1">
            <a:off x="3710739" y="2585175"/>
            <a:ext cx="476629" cy="749217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0" idx="1"/>
            <a:endCxn id="63" idx="3"/>
          </p:cNvCxnSpPr>
          <p:nvPr/>
        </p:nvCxnSpPr>
        <p:spPr>
          <a:xfrm flipH="1" flipV="1">
            <a:off x="3716433" y="3325453"/>
            <a:ext cx="470217" cy="224759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 rot="5400000">
            <a:off x="2186349" y="4578074"/>
            <a:ext cx="166614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84478" y="4612084"/>
            <a:ext cx="12213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95000"/>
                  </a:schemeClr>
                </a:solidFill>
              </a:rPr>
              <a:t>C++ zmq-radio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component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70694" y="818307"/>
            <a:ext cx="3309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Purpose: Demonstrate multi-target operation and protocol translation.</a:t>
            </a:r>
            <a:endParaRPr lang="en-US" sz="1100" dirty="0" smtClean="0"/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89331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67183" y="1598831"/>
            <a:ext cx="8376818" cy="40608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755736" y="3167927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772542" y="2221972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Server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7708" y="2110074"/>
            <a:ext cx="5313447" cy="1639214"/>
          </a:xfrm>
          <a:prstGeom prst="rect">
            <a:avLst/>
          </a:prstGeom>
          <a:solidFill>
            <a:srgbClr val="756D9F"/>
          </a:solidFill>
          <a:ln>
            <a:solidFill>
              <a:srgbClr val="756D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ZmqServer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00933" y="2321063"/>
            <a:ext cx="1082162" cy="497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Operator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8245" y="2374737"/>
            <a:ext cx="222688" cy="172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84701" y="2611371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7546" y="3740398"/>
            <a:ext cx="967141" cy="379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Cmd</a:t>
            </a:r>
            <a:r>
              <a:rPr lang="en-US" sz="1050" dirty="0" smtClean="0">
                <a:solidFill>
                  <a:schemeClr val="tx1"/>
                </a:solidFill>
              </a:rPr>
              <a:t>/Status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(R)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0179" y="2652962"/>
            <a:ext cx="1170024" cy="108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ZmqKernel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86555" y="275900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30205" y="2762288"/>
            <a:ext cx="273623" cy="221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21729" y="1713724"/>
            <a:ext cx="846924" cy="25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ZmqServer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46129" y="3180198"/>
            <a:ext cx="1036965" cy="5009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23442" y="3233872"/>
            <a:ext cx="222688" cy="16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29899" y="348987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726" y="2221972"/>
            <a:ext cx="1011816" cy="492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72542" y="2503258"/>
            <a:ext cx="181466" cy="179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2542" y="226733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7183" y="3180198"/>
            <a:ext cx="1011817" cy="516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78999" y="3474101"/>
            <a:ext cx="222688" cy="17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78999" y="3212649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7257" y="2716394"/>
            <a:ext cx="716526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163" y="3692370"/>
            <a:ext cx="713077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91208" y="2810400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1437" y="3675539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33889" y="2092384"/>
            <a:ext cx="237040" cy="3817414"/>
          </a:xfrm>
          <a:prstGeom prst="bentConnector3">
            <a:avLst>
              <a:gd name="adj1" fmla="val 19260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6689744" y="2237114"/>
            <a:ext cx="253872" cy="3511126"/>
          </a:xfrm>
          <a:prstGeom prst="bentConnector3">
            <a:avLst>
              <a:gd name="adj1" fmla="val 18646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425343" y="2247305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187368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86650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11066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10347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1037" y="2987583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303086" y="5150791"/>
            <a:ext cx="22648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D:       zmq dealer socket</a:t>
            </a:r>
          </a:p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R:       zmq router socket</a:t>
            </a: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879872" y="515836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8021" y="503351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SpacePacket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79108" y="5455019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7257" y="529363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FPrime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6" name="Straight Arrow Connector 65"/>
          <p:cNvCxnSpPr>
            <a:stCxn id="18" idx="1"/>
            <a:endCxn id="23" idx="3"/>
          </p:cNvCxnSpPr>
          <p:nvPr/>
        </p:nvCxnSpPr>
        <p:spPr>
          <a:xfrm flipH="1">
            <a:off x="5903828" y="2461127"/>
            <a:ext cx="1874417" cy="411778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674316" y="4436739"/>
            <a:ext cx="2605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Situation: Two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 are operating in tandem. Operator wants to send a command to both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3" name="Straight Arrow Connector 52"/>
          <p:cNvCxnSpPr>
            <a:stCxn id="49" idx="1"/>
            <a:endCxn id="46" idx="3"/>
          </p:cNvCxnSpPr>
          <p:nvPr/>
        </p:nvCxnSpPr>
        <p:spPr>
          <a:xfrm flipH="1" flipV="1">
            <a:off x="3710739" y="2585175"/>
            <a:ext cx="476629" cy="749217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0" idx="1"/>
            <a:endCxn id="63" idx="3"/>
          </p:cNvCxnSpPr>
          <p:nvPr/>
        </p:nvCxnSpPr>
        <p:spPr>
          <a:xfrm flipH="1" flipV="1">
            <a:off x="3716433" y="3325453"/>
            <a:ext cx="470217" cy="224759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1" idx="1"/>
            <a:endCxn id="32" idx="3"/>
          </p:cNvCxnSpPr>
          <p:nvPr/>
        </p:nvCxnSpPr>
        <p:spPr>
          <a:xfrm flipH="1">
            <a:off x="2001687" y="3318996"/>
            <a:ext cx="429350" cy="243738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4" idx="1"/>
            <a:endCxn id="29" idx="3"/>
          </p:cNvCxnSpPr>
          <p:nvPr/>
        </p:nvCxnSpPr>
        <p:spPr>
          <a:xfrm flipH="1">
            <a:off x="1954008" y="2578718"/>
            <a:ext cx="471335" cy="14110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 rot="5400000">
            <a:off x="2186349" y="4578074"/>
            <a:ext cx="166614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84478" y="4612084"/>
            <a:ext cx="12213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95000"/>
                  </a:schemeClr>
                </a:solidFill>
              </a:rPr>
              <a:t>C++ zmq-radio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component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70694" y="818307"/>
            <a:ext cx="3309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Purpose: Demonstrate multi-target operation and protocol translation.</a:t>
            </a:r>
            <a:endParaRPr lang="en-US" sz="1100" dirty="0" smtClean="0"/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757998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Rectangle 427"/>
          <p:cNvSpPr/>
          <p:nvPr/>
        </p:nvSpPr>
        <p:spPr>
          <a:xfrm>
            <a:off x="734727" y="1718268"/>
            <a:ext cx="8359033" cy="34365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/>
          <p:cNvSpPr/>
          <p:nvPr/>
        </p:nvSpPr>
        <p:spPr>
          <a:xfrm>
            <a:off x="1755736" y="3167927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Rectangle 488"/>
          <p:cNvSpPr/>
          <p:nvPr/>
        </p:nvSpPr>
        <p:spPr>
          <a:xfrm>
            <a:off x="1750770" y="2221972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flipH="1">
            <a:off x="801020" y="864158"/>
            <a:ext cx="730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Demonstrate: Multi-target </a:t>
            </a:r>
            <a:r>
              <a:rPr lang="en-US" dirty="0" err="1"/>
              <a:t>datapath</a:t>
            </a:r>
            <a:r>
              <a:rPr lang="en-US" dirty="0"/>
              <a:t> with SpacePacket </a:t>
            </a:r>
            <a:r>
              <a:rPr lang="en-US" dirty="0" smtClean="0"/>
              <a:t>translation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</a:t>
            </a:r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7958074" y="2316788"/>
            <a:ext cx="1090154" cy="5008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Ground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Client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733741" y="2370859"/>
            <a:ext cx="224333" cy="17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7740246" y="2609241"/>
            <a:ext cx="218734" cy="171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8003606" y="3182269"/>
            <a:ext cx="1044622" cy="50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Ground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Client </a:t>
            </a:r>
            <a:r>
              <a:rPr lang="en-US" sz="12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779273" y="3236339"/>
            <a:ext cx="224333" cy="169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785777" y="3494235"/>
            <a:ext cx="218734" cy="171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34727" y="2216966"/>
            <a:ext cx="1019289" cy="4966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Flight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Client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754017" y="2500329"/>
            <a:ext cx="182806" cy="1804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1754017" y="2262665"/>
            <a:ext cx="218734" cy="171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41232" y="3182269"/>
            <a:ext cx="1019290" cy="5201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Flight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Client </a:t>
            </a:r>
            <a:r>
              <a:rPr lang="en-US" sz="12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1760521" y="3478343"/>
            <a:ext cx="224333" cy="178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1760521" y="3214960"/>
            <a:ext cx="218734" cy="171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852120" y="2715040"/>
            <a:ext cx="721818" cy="191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62099" y="3698224"/>
            <a:ext cx="718344" cy="191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8149755" y="2809740"/>
            <a:ext cx="706792" cy="191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8180207" y="3681268"/>
            <a:ext cx="706792" cy="191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7" name="Straight Arrow Connector 156"/>
          <p:cNvCxnSpPr>
            <a:endCxn id="166" idx="1"/>
          </p:cNvCxnSpPr>
          <p:nvPr/>
        </p:nvCxnSpPr>
        <p:spPr>
          <a:xfrm>
            <a:off x="1972750" y="2348371"/>
            <a:ext cx="1802454" cy="76275"/>
          </a:xfrm>
          <a:prstGeom prst="straightConnector1">
            <a:avLst/>
          </a:prstGeom>
          <a:ln w="349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/>
          <p:cNvGrpSpPr/>
          <p:nvPr/>
        </p:nvGrpSpPr>
        <p:grpSpPr>
          <a:xfrm>
            <a:off x="3775205" y="2103518"/>
            <a:ext cx="2636213" cy="1602453"/>
            <a:chOff x="3743362" y="2155254"/>
            <a:chExt cx="1788341" cy="1134414"/>
          </a:xfrm>
          <a:solidFill>
            <a:schemeClr val="bg1">
              <a:lumMod val="85000"/>
            </a:schemeClr>
          </a:solidFill>
        </p:grpSpPr>
        <p:sp>
          <p:nvSpPr>
            <p:cNvPr id="159" name="Rectangle 158"/>
            <p:cNvSpPr/>
            <p:nvPr/>
          </p:nvSpPr>
          <p:spPr>
            <a:xfrm>
              <a:off x="4028310" y="2155254"/>
              <a:ext cx="1218445" cy="11344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ZmqServer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743362" y="2265681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246756" y="2269104"/>
              <a:ext cx="284947" cy="23039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744209" y="2747977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3743461" y="2972729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226825" y="2747977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226077" y="2972729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Straight Arrow Connector 165"/>
          <p:cNvCxnSpPr>
            <a:endCxn id="166" idx="1"/>
          </p:cNvCxnSpPr>
          <p:nvPr/>
        </p:nvCxnSpPr>
        <p:spPr>
          <a:xfrm flipV="1">
            <a:off x="1979255" y="2424646"/>
            <a:ext cx="1795950" cy="876020"/>
          </a:xfrm>
          <a:prstGeom prst="straightConnector1">
            <a:avLst/>
          </a:prstGeom>
          <a:ln w="349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endCxn id="161" idx="1"/>
          </p:cNvCxnSpPr>
          <p:nvPr/>
        </p:nvCxnSpPr>
        <p:spPr>
          <a:xfrm flipV="1">
            <a:off x="6394028" y="2457887"/>
            <a:ext cx="1410049" cy="648041"/>
          </a:xfrm>
          <a:prstGeom prst="straightConnector1">
            <a:avLst/>
          </a:prstGeom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endCxn id="169" idx="1"/>
          </p:cNvCxnSpPr>
          <p:nvPr/>
        </p:nvCxnSpPr>
        <p:spPr>
          <a:xfrm flipV="1">
            <a:off x="6392926" y="3321015"/>
            <a:ext cx="1456682" cy="102394"/>
          </a:xfrm>
          <a:prstGeom prst="straightConnector1">
            <a:avLst/>
          </a:prstGeom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7366992" y="4704645"/>
            <a:ext cx="1681236" cy="58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D:       zmq dealer socket</a:t>
            </a:r>
          </a:p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R:       zmq router socket</a:t>
            </a: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84" name="Straight Arrow Connector 483"/>
          <p:cNvCxnSpPr/>
          <p:nvPr/>
        </p:nvCxnSpPr>
        <p:spPr>
          <a:xfrm>
            <a:off x="1854735" y="4654903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5" name="TextBox 484"/>
          <p:cNvSpPr txBox="1"/>
          <p:nvPr/>
        </p:nvSpPr>
        <p:spPr>
          <a:xfrm>
            <a:off x="852884" y="4530049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SpacePacket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86" name="Straight Arrow Connector 485"/>
          <p:cNvCxnSpPr/>
          <p:nvPr/>
        </p:nvCxnSpPr>
        <p:spPr>
          <a:xfrm>
            <a:off x="1853971" y="4951558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7" name="TextBox 486"/>
          <p:cNvSpPr txBox="1"/>
          <p:nvPr/>
        </p:nvSpPr>
        <p:spPr>
          <a:xfrm>
            <a:off x="852120" y="4790169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FPrime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90" name="Rectangle 489"/>
          <p:cNvSpPr/>
          <p:nvPr/>
        </p:nvSpPr>
        <p:spPr>
          <a:xfrm rot="5400000">
            <a:off x="2163970" y="4127964"/>
            <a:ext cx="166614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TextBox 490"/>
          <p:cNvSpPr txBox="1"/>
          <p:nvPr/>
        </p:nvSpPr>
        <p:spPr>
          <a:xfrm>
            <a:off x="862099" y="4161974"/>
            <a:ext cx="12213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95000"/>
                  </a:schemeClr>
                </a:solidFill>
              </a:rPr>
              <a:t>C++ zmq-radio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component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03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Experience with the full design cycle</a:t>
            </a:r>
          </a:p>
          <a:p>
            <a:pPr lvl="1"/>
            <a:r>
              <a:rPr lang="en-US" dirty="0" smtClean="0"/>
              <a:t>Requirements, Analysis, Design, Implementation, Test </a:t>
            </a:r>
          </a:p>
          <a:p>
            <a:r>
              <a:rPr lang="en-US" dirty="0" smtClean="0"/>
              <a:t>Learned how flight qualified code is developed</a:t>
            </a:r>
          </a:p>
          <a:p>
            <a:pPr lvl="1"/>
            <a:r>
              <a:rPr lang="en-US" dirty="0" smtClean="0"/>
              <a:t>Multiple design and code reviews for the </a:t>
            </a:r>
            <a:r>
              <a:rPr lang="en-US" dirty="0" err="1" smtClean="0"/>
              <a:t>zmq</a:t>
            </a:r>
            <a:r>
              <a:rPr lang="en-US" dirty="0" smtClean="0"/>
              <a:t>-radio C++</a:t>
            </a:r>
            <a:br>
              <a:rPr lang="en-US" dirty="0" smtClean="0"/>
            </a:br>
            <a:r>
              <a:rPr lang="en-US" dirty="0" smtClean="0"/>
              <a:t>component</a:t>
            </a:r>
          </a:p>
          <a:p>
            <a:r>
              <a:rPr lang="en-US" dirty="0" smtClean="0"/>
              <a:t>Learned standard documentation procedures</a:t>
            </a:r>
          </a:p>
          <a:p>
            <a:r>
              <a:rPr lang="en-US" dirty="0" smtClean="0"/>
              <a:t>Good experience using and building with ZMQ middleware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75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a lot this summer</a:t>
            </a:r>
          </a:p>
          <a:p>
            <a:pPr lvl="1"/>
            <a:r>
              <a:rPr lang="en-US" dirty="0" smtClean="0"/>
              <a:t>Much can be taken back to school</a:t>
            </a:r>
          </a:p>
          <a:p>
            <a:pPr lvl="1"/>
            <a:r>
              <a:rPr lang="en-US" dirty="0" smtClean="0"/>
              <a:t>Concrete steps towards becoming a better engineer</a:t>
            </a:r>
          </a:p>
          <a:p>
            <a:endParaRPr lang="en-US" dirty="0"/>
          </a:p>
          <a:p>
            <a:r>
              <a:rPr lang="en-US" dirty="0" smtClean="0"/>
              <a:t>Thank you:</a:t>
            </a:r>
            <a:br>
              <a:rPr lang="en-US" dirty="0" smtClean="0"/>
            </a:br>
            <a:r>
              <a:rPr lang="en-US" dirty="0" smtClean="0"/>
              <a:t>Len </a:t>
            </a:r>
            <a:r>
              <a:rPr lang="en-US" dirty="0" err="1" smtClean="0"/>
              <a:t>Reder</a:t>
            </a:r>
            <a:r>
              <a:rPr lang="en-US" dirty="0" smtClean="0"/>
              <a:t> for guidance throughout the project.</a:t>
            </a:r>
            <a:br>
              <a:rPr lang="en-US" dirty="0" smtClean="0"/>
            </a:br>
            <a:r>
              <a:rPr lang="en-US" dirty="0" smtClean="0"/>
              <a:t>Garth </a:t>
            </a:r>
            <a:r>
              <a:rPr lang="en-US" dirty="0" err="1" smtClean="0"/>
              <a:t>Watney</a:t>
            </a:r>
            <a:r>
              <a:rPr lang="en-US" dirty="0" smtClean="0"/>
              <a:t> for help with the </a:t>
            </a:r>
            <a:r>
              <a:rPr lang="en-US" dirty="0" err="1" smtClean="0"/>
              <a:t>FPrime</a:t>
            </a:r>
            <a:r>
              <a:rPr lang="en-US" dirty="0" smtClean="0"/>
              <a:t> tool suite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Tim </a:t>
            </a:r>
            <a:r>
              <a:rPr lang="en-US" dirty="0" err="1" smtClean="0"/>
              <a:t>Canham</a:t>
            </a:r>
            <a:r>
              <a:rPr lang="en-US" dirty="0" smtClean="0"/>
              <a:t> for </a:t>
            </a:r>
            <a:r>
              <a:rPr lang="en-US" dirty="0" err="1" smtClean="0"/>
              <a:t>FPrime</a:t>
            </a:r>
            <a:r>
              <a:rPr lang="en-US" dirty="0" smtClean="0"/>
              <a:t> design and library support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Brian </a:t>
            </a:r>
            <a:r>
              <a:rPr lang="en-US" dirty="0" err="1" smtClean="0"/>
              <a:t>Campuzano</a:t>
            </a:r>
            <a:r>
              <a:rPr lang="en-US" dirty="0"/>
              <a:t> </a:t>
            </a:r>
            <a:r>
              <a:rPr lang="en-US" dirty="0" smtClean="0"/>
              <a:t>for frequent development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71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1" y="99059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0" dirty="0" smtClean="0"/>
              <a:t>Mentor:	</a:t>
            </a:r>
            <a:r>
              <a:rPr lang="en-US" sz="1600" b="0" dirty="0" smtClean="0"/>
              <a:t>Len </a:t>
            </a:r>
            <a:r>
              <a:rPr lang="en-US" sz="1600" b="0" dirty="0" err="1" smtClean="0"/>
              <a:t>Reder</a:t>
            </a:r>
            <a:r>
              <a:rPr lang="en-US" sz="1600" b="0" dirty="0" smtClean="0"/>
              <a:t>, Garth </a:t>
            </a:r>
            <a:r>
              <a:rPr lang="en-US" sz="1600" b="0" dirty="0" err="1" smtClean="0"/>
              <a:t>Watney</a:t>
            </a:r>
            <a:endParaRPr lang="en-US" sz="1600" b="0" dirty="0"/>
          </a:p>
          <a:p>
            <a:r>
              <a:rPr lang="en-US" sz="1600" b="0" dirty="0" smtClean="0"/>
              <a:t>Project:	</a:t>
            </a:r>
            <a:r>
              <a:rPr lang="en-US" sz="1600" b="0" dirty="0" smtClean="0"/>
              <a:t> </a:t>
            </a:r>
            <a:r>
              <a:rPr lang="en-US" sz="1400" b="0" dirty="0" smtClean="0"/>
              <a:t>ESD </a:t>
            </a:r>
            <a:r>
              <a:rPr lang="en-US" sz="1400" b="0" dirty="0"/>
              <a:t>Infrastructure Task: Portable Ground System for Small Spacecraft</a:t>
            </a:r>
            <a:endParaRPr lang="en-US" sz="1400" b="0" dirty="0" smtClean="0"/>
          </a:p>
          <a:p>
            <a:r>
              <a:rPr lang="en-US" sz="1600" b="0" dirty="0" smtClean="0"/>
              <a:t>School:	</a:t>
            </a:r>
            <a:r>
              <a:rPr lang="en-US" sz="1600" b="0" dirty="0" smtClean="0"/>
              <a:t>UC Santa Cruz</a:t>
            </a:r>
            <a:endParaRPr lang="en-US" sz="1600" b="0" dirty="0" smtClean="0"/>
          </a:p>
          <a:p>
            <a:r>
              <a:rPr lang="en-US" sz="1600" b="0" dirty="0" smtClean="0"/>
              <a:t>Degree:	</a:t>
            </a:r>
            <a:r>
              <a:rPr lang="en-US" sz="1600" b="0" dirty="0" smtClean="0"/>
              <a:t>BS/MS </a:t>
            </a:r>
            <a:r>
              <a:rPr lang="en-US" sz="1600" b="0" dirty="0" smtClean="0"/>
              <a:t>Computer Engineering</a:t>
            </a:r>
            <a:endParaRPr lang="en-US" sz="1600" b="0" dirty="0" smtClean="0"/>
          </a:p>
          <a:p>
            <a:r>
              <a:rPr lang="en-US" sz="1600" b="0" dirty="0" smtClean="0"/>
              <a:t>Grad date:	</a:t>
            </a:r>
            <a:r>
              <a:rPr lang="en-US" sz="1600" b="0" dirty="0" smtClean="0"/>
              <a:t>Bachelors: 2018, Masters: 2019</a:t>
            </a:r>
            <a:endParaRPr lang="en-US" sz="1600" b="0" dirty="0"/>
          </a:p>
          <a:p>
            <a:pPr marL="0" indent="0">
              <a:buNone/>
            </a:pPr>
            <a:endParaRPr lang="en-US" b="0" dirty="0"/>
          </a:p>
          <a:p>
            <a:r>
              <a:rPr lang="en-US" sz="1800" dirty="0"/>
              <a:t>Senior at UC Santa </a:t>
            </a:r>
            <a:r>
              <a:rPr lang="en-US" sz="1800" dirty="0" smtClean="0"/>
              <a:t>Cruz</a:t>
            </a:r>
          </a:p>
          <a:p>
            <a:r>
              <a:rPr lang="en-US" sz="1800" dirty="0"/>
              <a:t>Involved in our IEEE chapter</a:t>
            </a:r>
          </a:p>
          <a:p>
            <a:r>
              <a:rPr lang="en-US" sz="1800" dirty="0"/>
              <a:t>On the C&amp;DH team for our </a:t>
            </a:r>
            <a:r>
              <a:rPr lang="en-US" sz="1800" dirty="0" smtClean="0"/>
              <a:t>universities</a:t>
            </a:r>
            <a:r>
              <a:rPr lang="en-US" sz="1800" dirty="0"/>
              <a:t>’ first cube sat, Slug Sat</a:t>
            </a:r>
          </a:p>
          <a:p>
            <a:r>
              <a:rPr lang="en-US" sz="1800" dirty="0" smtClean="0"/>
              <a:t>Enjoy personal projects such as</a:t>
            </a:r>
          </a:p>
          <a:p>
            <a:pPr lvl="1"/>
            <a:r>
              <a:rPr lang="en-US" sz="1800" dirty="0" smtClean="0"/>
              <a:t>Building a remote </a:t>
            </a:r>
            <a:r>
              <a:rPr lang="en-US" sz="1800" dirty="0" err="1" smtClean="0"/>
              <a:t>gsm</a:t>
            </a:r>
            <a:r>
              <a:rPr lang="en-US" sz="1800" dirty="0" smtClean="0"/>
              <a:t> data station</a:t>
            </a:r>
          </a:p>
          <a:p>
            <a:pPr lvl="1"/>
            <a:r>
              <a:rPr lang="en-US" sz="1800" dirty="0" smtClean="0"/>
              <a:t>Building a personal site</a:t>
            </a:r>
            <a:r>
              <a:rPr lang="en-US" sz="1800" dirty="0"/>
              <a:t> </a:t>
            </a:r>
            <a:r>
              <a:rPr lang="en-US" sz="1200" dirty="0" smtClean="0"/>
              <a:t>(In development)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63" y="4014648"/>
            <a:ext cx="3122269" cy="23417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3" y="4772870"/>
            <a:ext cx="3589860" cy="1617349"/>
          </a:xfrm>
          <a:prstGeom prst="rect">
            <a:avLst/>
          </a:prstGeom>
        </p:spPr>
      </p:pic>
      <p:pic>
        <p:nvPicPr>
          <p:cNvPr id="1026" name="Picture 2" descr="https://lh4.googleusercontent.com/xVtNGgGz6hH68v3Ass1oH9rKk8ikg-_WKCDED-UErG1-0wpnwxnBHhTwF2cyPLxM5PnNX7zpKsIZTfn20QfV7N8yg-r6ZPq1g5p_9bEdWgPdH3F73JliI65V4dkgism2qBef4x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3235" r="9106" b="5105"/>
          <a:stretch/>
        </p:blipFill>
        <p:spPr bwMode="auto">
          <a:xfrm>
            <a:off x="7356481" y="1529348"/>
            <a:ext cx="1728251" cy="184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89221" y="6307050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Personal image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988033" y="6299915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Personal image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7706683" y="3322133"/>
            <a:ext cx="10278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 smtClean="0"/>
              <a:t>SlugSat</a:t>
            </a:r>
            <a:r>
              <a:rPr lang="en-US" sz="700" dirty="0" smtClean="0"/>
              <a:t> Team Image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0083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6664" y="117566"/>
            <a:ext cx="4428309" cy="496388"/>
          </a:xfrm>
        </p:spPr>
        <p:txBody>
          <a:bodyPr/>
          <a:lstStyle/>
          <a:p>
            <a:r>
              <a:rPr lang="en-US" dirty="0" smtClean="0"/>
              <a:t>My Work at JPL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880459" y="6356350"/>
            <a:ext cx="2133600" cy="365125"/>
          </a:xfrm>
        </p:spPr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84459" y="1412875"/>
            <a:ext cx="8248650" cy="48799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pitchFamily="-111" charset="-128"/>
                <a:cs typeface="ＭＳ Ｐゴシック" pitchFamily="-111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Designed new </a:t>
            </a:r>
            <a:r>
              <a:rPr lang="en-US" kern="0" dirty="0" err="1" smtClean="0"/>
              <a:t>FPrime</a:t>
            </a:r>
            <a:r>
              <a:rPr lang="en-US" kern="0" dirty="0" smtClean="0"/>
              <a:t> GSE Server</a:t>
            </a:r>
          </a:p>
          <a:p>
            <a:pPr lvl="1"/>
            <a:r>
              <a:rPr lang="en-US" sz="1800" kern="0" dirty="0" smtClean="0"/>
              <a:t>Uses </a:t>
            </a:r>
            <a:r>
              <a:rPr lang="en-US" sz="1800" kern="0" dirty="0" err="1" smtClean="0"/>
              <a:t>ZeroMQ</a:t>
            </a:r>
            <a:r>
              <a:rPr lang="en-US" sz="1800" kern="0" dirty="0" smtClean="0"/>
              <a:t> middleware</a:t>
            </a:r>
          </a:p>
          <a:p>
            <a:pPr lvl="2"/>
            <a:r>
              <a:rPr lang="en-US" sz="1400" kern="0" dirty="0" smtClean="0"/>
              <a:t>Cross platform, high-performance, asynchronous, distributed messaging library.</a:t>
            </a:r>
          </a:p>
          <a:p>
            <a:pPr lvl="1"/>
            <a:r>
              <a:rPr lang="en-US" sz="1800" kern="0" dirty="0" smtClean="0"/>
              <a:t>Supports reconnect capability</a:t>
            </a:r>
          </a:p>
          <a:p>
            <a:pPr lvl="1"/>
            <a:r>
              <a:rPr lang="en-US" sz="1800" kern="0" dirty="0" smtClean="0"/>
              <a:t>Supports protocol translation</a:t>
            </a:r>
          </a:p>
          <a:p>
            <a:pPr lvl="1"/>
            <a:r>
              <a:rPr lang="en-US" sz="1800" kern="0" dirty="0" smtClean="0"/>
              <a:t>Supports multi-target communication</a:t>
            </a:r>
          </a:p>
          <a:p>
            <a:pPr lvl="1"/>
            <a:r>
              <a:rPr lang="en-US" sz="1800" kern="0" dirty="0" smtClean="0"/>
              <a:t>Updated GSE GUI for use with ZMQ and maintained backwards compatibility with legacy TCP Server</a:t>
            </a:r>
          </a:p>
          <a:p>
            <a:pPr lvl="1"/>
            <a:r>
              <a:rPr lang="en-US" sz="1800" kern="0" dirty="0" smtClean="0"/>
              <a:t>Tested for server integrity and throughput</a:t>
            </a:r>
          </a:p>
          <a:p>
            <a:r>
              <a:rPr lang="en-US" kern="0" dirty="0" smtClean="0"/>
              <a:t>Implemented </a:t>
            </a:r>
            <a:r>
              <a:rPr lang="en-US" kern="0" dirty="0"/>
              <a:t>C++ </a:t>
            </a:r>
            <a:r>
              <a:rPr lang="en-US" kern="0" dirty="0" smtClean="0"/>
              <a:t>Zmq Radio component within </a:t>
            </a:r>
            <a:r>
              <a:rPr lang="en-US" kern="0" dirty="0" err="1" smtClean="0"/>
              <a:t>FPrime</a:t>
            </a:r>
            <a:endParaRPr lang="en-US" kern="0" dirty="0" smtClean="0"/>
          </a:p>
          <a:p>
            <a:pPr lvl="1"/>
            <a:r>
              <a:rPr lang="en-US" sz="1800" kern="0" dirty="0" smtClean="0"/>
              <a:t>Emulates a radio connection between a flight target and the GSE Server</a:t>
            </a:r>
          </a:p>
          <a:p>
            <a:pPr lvl="1"/>
            <a:r>
              <a:rPr lang="en-US" sz="1800" kern="0" dirty="0" smtClean="0"/>
              <a:t>Prevents embedded flight target from hanging up on disconnections from GSE.</a:t>
            </a:r>
            <a:endParaRPr lang="en-US" sz="1800" kern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77" y="1829359"/>
            <a:ext cx="814814" cy="2544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6649" y="823269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Overview of summer work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309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890084" y="6096469"/>
            <a:ext cx="2133600" cy="365125"/>
          </a:xfrm>
        </p:spPr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75034" y="778136"/>
            <a:ext cx="8248650" cy="48799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pitchFamily="-111" charset="-128"/>
                <a:cs typeface="ＭＳ Ｐゴシック" pitchFamily="-111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Near-term:</a:t>
            </a:r>
          </a:p>
          <a:p>
            <a:pPr lvl="1"/>
            <a:r>
              <a:rPr lang="en-US" kern="0" dirty="0" smtClean="0"/>
              <a:t>JPL’s Formation Flying</a:t>
            </a:r>
            <a:br>
              <a:rPr lang="en-US" kern="0" dirty="0" smtClean="0"/>
            </a:br>
            <a:r>
              <a:rPr lang="en-US" kern="0" dirty="0" smtClean="0"/>
              <a:t>Testbed </a:t>
            </a:r>
          </a:p>
          <a:p>
            <a:pPr lvl="2"/>
            <a:r>
              <a:rPr lang="en-US" kern="0" dirty="0"/>
              <a:t>E</a:t>
            </a:r>
            <a:r>
              <a:rPr lang="en-US" kern="0" dirty="0" smtClean="0"/>
              <a:t>nable multi-target communication</a:t>
            </a:r>
          </a:p>
          <a:p>
            <a:pPr lvl="1"/>
            <a:r>
              <a:rPr lang="en-US" kern="0" dirty="0" smtClean="0"/>
              <a:t>DoD Testbed configuration</a:t>
            </a:r>
          </a:p>
          <a:p>
            <a:r>
              <a:rPr lang="en-US" kern="0" dirty="0" smtClean="0"/>
              <a:t>Far-term:</a:t>
            </a:r>
          </a:p>
          <a:p>
            <a:pPr lvl="1"/>
            <a:r>
              <a:rPr lang="en-US" kern="0" dirty="0" smtClean="0"/>
              <a:t>Constellations of satellites</a:t>
            </a:r>
          </a:p>
          <a:p>
            <a:endParaRPr lang="en-US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89" y="923446"/>
            <a:ext cx="3291150" cy="212639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43875" y="3040009"/>
            <a:ext cx="3400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hlinkClick r:id="rId4"/>
              </a:rPr>
              <a:t>http://</a:t>
            </a:r>
            <a:r>
              <a:rPr lang="en-US" sz="700" dirty="0" smtClean="0">
                <a:hlinkClick r:id="rId4"/>
              </a:rPr>
              <a:t>www.satellitetoday.com/newspace/2017/05/24/roccor-exec-supporting-900</a:t>
            </a:r>
            <a:endParaRPr lang="en-US" sz="700" dirty="0" smtClean="0"/>
          </a:p>
          <a:p>
            <a:r>
              <a:rPr lang="en-US" sz="700" dirty="0" smtClean="0"/>
              <a:t>-</a:t>
            </a:r>
            <a:r>
              <a:rPr lang="en-US" sz="700" dirty="0"/>
              <a:t>satellite-leo-constellation/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33786" y="6320702"/>
            <a:ext cx="378754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www.jpl.nasa.gov</a:t>
            </a:r>
            <a:r>
              <a:rPr lang="en-US" sz="800" dirty="0"/>
              <a:t>/news/</a:t>
            </a:r>
            <a:r>
              <a:rPr lang="en-US" sz="800" dirty="0" err="1"/>
              <a:t>news.php?feature</a:t>
            </a:r>
            <a:r>
              <a:rPr lang="en-US" sz="800" dirty="0"/>
              <a:t>=2985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-1332" r="21934" b="11975"/>
          <a:stretch/>
        </p:blipFill>
        <p:spPr>
          <a:xfrm>
            <a:off x="1396742" y="3429877"/>
            <a:ext cx="1901179" cy="29164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-1332" r="21934" b="11975"/>
          <a:stretch/>
        </p:blipFill>
        <p:spPr>
          <a:xfrm flipH="1">
            <a:off x="3286110" y="3429877"/>
            <a:ext cx="1710433" cy="29164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1" t="-1332" r="21934" b="11975"/>
          <a:stretch/>
        </p:blipFill>
        <p:spPr>
          <a:xfrm>
            <a:off x="4984732" y="3429877"/>
            <a:ext cx="1901179" cy="291645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256314" y="4354286"/>
            <a:ext cx="1643743" cy="762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3302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91343" y="4354286"/>
            <a:ext cx="718456" cy="762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3302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872137" y="6306980"/>
            <a:ext cx="2133600" cy="365125"/>
          </a:xfrm>
        </p:spPr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3508328" y="2107358"/>
            <a:ext cx="2926051" cy="2356772"/>
          </a:xfrm>
          <a:prstGeom prst="roundRect">
            <a:avLst/>
          </a:prstGeom>
          <a:solidFill>
            <a:srgbClr val="CCEC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i="1" dirty="0" smtClean="0"/>
              <a:t>2</a:t>
            </a:r>
            <a:r>
              <a:rPr lang="en-US" sz="1400" b="1" i="1" baseline="30000" dirty="0" smtClean="0"/>
              <a:t>nd</a:t>
            </a:r>
            <a:r>
              <a:rPr lang="en-US" sz="1400" b="1" i="1" dirty="0" smtClean="0"/>
              <a:t>. Gen. Threaded TCP</a:t>
            </a:r>
            <a:endParaRPr lang="en-US" sz="1400" b="1" i="1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1" u="none" strike="noStrike" cap="none" normalizeH="0" baseline="0" dirty="0" smtClean="0">
                <a:ln>
                  <a:noFill/>
                </a:ln>
                <a:effectLst/>
              </a:rPr>
              <a:t>Socket</a:t>
            </a:r>
            <a:r>
              <a:rPr kumimoji="0" lang="en-US" sz="1400" b="1" i="1" u="none" strike="noStrike" cap="none" normalizeH="0" dirty="0" smtClean="0">
                <a:ln>
                  <a:noFill/>
                </a:ln>
                <a:effectLst/>
              </a:rPr>
              <a:t> Server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 flipV="1">
            <a:off x="6499667" y="4180126"/>
            <a:ext cx="700477" cy="8641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flipH="1" flipV="1">
            <a:off x="2577469" y="3225984"/>
            <a:ext cx="977037" cy="44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536756" y="2447323"/>
            <a:ext cx="960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Socket</a:t>
            </a:r>
            <a:r>
              <a:rPr lang="en-US" sz="1600" dirty="0"/>
              <a:t>s</a:t>
            </a:r>
            <a:endParaRPr lang="en-US" sz="1600" dirty="0" smtClean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6440503" y="1925682"/>
            <a:ext cx="1077701" cy="693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1" name="Content Placeholder 4" descr="gse1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8" b="5728"/>
          <a:stretch>
            <a:fillRect/>
          </a:stretch>
        </p:blipFill>
        <p:spPr bwMode="auto">
          <a:xfrm>
            <a:off x="7962234" y="3225984"/>
            <a:ext cx="996176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gse3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06" y="2399392"/>
            <a:ext cx="882057" cy="609600"/>
          </a:xfrm>
          <a:prstGeom prst="rect">
            <a:avLst/>
          </a:prstGeom>
        </p:spPr>
      </p:pic>
      <p:pic>
        <p:nvPicPr>
          <p:cNvPr id="13" name="Picture 12" descr="gse2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04" y="1556941"/>
            <a:ext cx="888061" cy="73748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flipH="1">
            <a:off x="6480557" y="2704192"/>
            <a:ext cx="1341150" cy="3312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6480557" y="3220181"/>
            <a:ext cx="1569749" cy="2250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265431" y="3851473"/>
            <a:ext cx="233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Multiple instances </a:t>
            </a:r>
          </a:p>
          <a:p>
            <a:r>
              <a:rPr lang="en-US" sz="1200" dirty="0" smtClean="0"/>
              <a:t>of </a:t>
            </a:r>
            <a:r>
              <a:rPr lang="en-US" sz="1200" dirty="0" err="1" smtClean="0"/>
              <a:t>gse.py</a:t>
            </a:r>
            <a:r>
              <a:rPr lang="en-US" sz="1200" dirty="0" smtClean="0"/>
              <a:t> GUI apps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868706" y="4979917"/>
            <a:ext cx="2545716" cy="83099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Adapter plugins </a:t>
            </a:r>
            <a:r>
              <a:rPr lang="en-US" sz="1600" dirty="0" smtClean="0"/>
              <a:t>support h/w interfaces and </a:t>
            </a:r>
            <a:r>
              <a:rPr lang="en-US" sz="1600" dirty="0" smtClean="0"/>
              <a:t>software protocols.</a:t>
            </a:r>
            <a:endParaRPr lang="en-US" sz="1600" dirty="0" smtClean="0"/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3554356" y="4248888"/>
            <a:ext cx="394305" cy="728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none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811306" y="1184473"/>
            <a:ext cx="2100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0000FF"/>
                </a:solidFill>
              </a:rPr>
              <a:t>Multi </a:t>
            </a:r>
            <a:r>
              <a:rPr lang="en-US" sz="1600" smtClean="0">
                <a:solidFill>
                  <a:srgbClr val="0000FF"/>
                </a:solidFill>
              </a:rPr>
              <a:t>FSW target’s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1038486" y="1717873"/>
            <a:ext cx="1524000" cy="800100"/>
          </a:xfrm>
          <a:prstGeom prst="roundRect">
            <a:avLst/>
          </a:prstGeom>
          <a:solidFill>
            <a:srgbClr val="FFBAC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effectLst/>
              </a:rPr>
              <a:t>Embedded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effectLst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effectLst/>
              </a:rPr>
              <a:t>FSW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/>
              <a:t>Target 1</a:t>
            </a:r>
            <a:endParaRPr kumimoji="0" lang="en-US" sz="1400" b="0" i="1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1038486" y="4282772"/>
            <a:ext cx="1524000" cy="800100"/>
          </a:xfrm>
          <a:prstGeom prst="roundRect">
            <a:avLst/>
          </a:prstGeom>
          <a:solidFill>
            <a:srgbClr val="FFBAC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effectLst/>
              </a:rPr>
              <a:t>Embedded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effectLst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effectLst/>
              </a:rPr>
              <a:t>FSW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/>
              <a:t>Target N</a:t>
            </a:r>
            <a:endParaRPr kumimoji="0" lang="en-US" sz="1400" b="0" i="1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1053469" y="2830368"/>
            <a:ext cx="1524000" cy="800100"/>
          </a:xfrm>
          <a:prstGeom prst="roundRect">
            <a:avLst/>
          </a:prstGeom>
          <a:solidFill>
            <a:srgbClr val="FFBAC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effectLst/>
              </a:rPr>
              <a:t>Embedded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effectLst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effectLst/>
              </a:rPr>
              <a:t>FSW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/>
              <a:t>Target 2</a:t>
            </a:r>
            <a:endParaRPr kumimoji="0" lang="en-US" sz="1400" b="0" i="1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3554506" y="2872328"/>
            <a:ext cx="292605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4468906" y="2878547"/>
            <a:ext cx="0" cy="15876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5383306" y="2878547"/>
            <a:ext cx="0" cy="15876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3617453" y="3001873"/>
            <a:ext cx="795578" cy="11986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Physical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/>
              <a:t>Hardware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Adapter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/>
              <a:t>Plugins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524781" y="3012548"/>
            <a:ext cx="802325" cy="11986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Protocol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/>
              <a:t>Translation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Adapter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/>
              <a:t>Plugins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57751" y="2992644"/>
            <a:ext cx="8114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Core </a:t>
            </a:r>
          </a:p>
          <a:p>
            <a:r>
              <a:rPr lang="en-US" sz="1200" b="1" dirty="0" err="1" smtClean="0"/>
              <a:t>ZeroMQ</a:t>
            </a:r>
            <a:endParaRPr lang="en-US" sz="1200" b="1" dirty="0" smtClean="0"/>
          </a:p>
          <a:p>
            <a:r>
              <a:rPr lang="en-US" sz="1200" b="1" dirty="0" smtClean="0"/>
              <a:t>Pub/Sub</a:t>
            </a:r>
          </a:p>
          <a:p>
            <a:r>
              <a:rPr lang="en-US" sz="1200" b="1" dirty="0" smtClean="0"/>
              <a:t>Socket</a:t>
            </a:r>
          </a:p>
          <a:p>
            <a:r>
              <a:rPr lang="en-US" sz="1200" b="1" dirty="0" smtClean="0"/>
              <a:t>IO</a:t>
            </a:r>
            <a:endParaRPr lang="en-US" sz="1200" b="1" dirty="0"/>
          </a:p>
        </p:txBody>
      </p:sp>
      <p:sp>
        <p:nvSpPr>
          <p:cNvPr id="31" name="Rounded Rectangle 30"/>
          <p:cNvSpPr/>
          <p:nvPr/>
        </p:nvSpPr>
        <p:spPr bwMode="auto">
          <a:xfrm>
            <a:off x="7277120" y="4913383"/>
            <a:ext cx="1390892" cy="327300"/>
          </a:xfrm>
          <a:prstGeom prst="round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/>
              <a:t>Logging</a:t>
            </a:r>
            <a:endParaRPr lang="en-US" sz="1400" i="1" dirty="0" smtClean="0"/>
          </a:p>
        </p:txBody>
      </p:sp>
      <p:sp>
        <p:nvSpPr>
          <p:cNvPr id="32" name="Rounded Rectangle 31"/>
          <p:cNvSpPr/>
          <p:nvPr/>
        </p:nvSpPr>
        <p:spPr bwMode="auto">
          <a:xfrm>
            <a:off x="7243450" y="5457912"/>
            <a:ext cx="1390892" cy="327300"/>
          </a:xfrm>
          <a:prstGeom prst="round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/>
              <a:t>Database</a:t>
            </a:r>
            <a:endParaRPr lang="en-US" sz="1400" i="1" dirty="0" smtClean="0"/>
          </a:p>
        </p:txBody>
      </p:sp>
      <p:sp>
        <p:nvSpPr>
          <p:cNvPr id="33" name="Rounded Rectangle 32"/>
          <p:cNvSpPr/>
          <p:nvPr/>
        </p:nvSpPr>
        <p:spPr bwMode="auto">
          <a:xfrm>
            <a:off x="6783099" y="6002441"/>
            <a:ext cx="1390892" cy="327300"/>
          </a:xfrm>
          <a:prstGeom prst="round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/>
              <a:t>Web Browser</a:t>
            </a:r>
          </a:p>
        </p:txBody>
      </p:sp>
      <p:cxnSp>
        <p:nvCxnSpPr>
          <p:cNvPr id="38" name="Straight Arrow Connector 37"/>
          <p:cNvCxnSpPr/>
          <p:nvPr/>
        </p:nvCxnSpPr>
        <p:spPr bwMode="auto">
          <a:xfrm flipH="1">
            <a:off x="2525961" y="3784060"/>
            <a:ext cx="982367" cy="8892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 flipV="1">
            <a:off x="2530360" y="2146504"/>
            <a:ext cx="1024146" cy="5143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0" name="Oval 39"/>
          <p:cNvSpPr/>
          <p:nvPr/>
        </p:nvSpPr>
        <p:spPr bwMode="auto">
          <a:xfrm>
            <a:off x="1719718" y="3699073"/>
            <a:ext cx="106997" cy="1051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1725706" y="3851473"/>
            <a:ext cx="106997" cy="1051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1725706" y="4051128"/>
            <a:ext cx="106997" cy="1051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944906" y="3318073"/>
            <a:ext cx="106997" cy="1051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2950894" y="3470473"/>
            <a:ext cx="106997" cy="1051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2950894" y="3622873"/>
            <a:ext cx="106997" cy="1051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2944906" y="3822528"/>
            <a:ext cx="106997" cy="10514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 bwMode="auto">
          <a:xfrm flipH="1">
            <a:off x="3554356" y="4248888"/>
            <a:ext cx="1416998" cy="728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none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3224787" y="1184473"/>
            <a:ext cx="25395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00FF"/>
                </a:solidFill>
              </a:rPr>
              <a:t>New </a:t>
            </a:r>
            <a:r>
              <a:rPr lang="en-US" sz="1400" dirty="0" err="1" smtClean="0">
                <a:solidFill>
                  <a:srgbClr val="0000FF"/>
                </a:solidFill>
              </a:rPr>
              <a:t>ZeroMQ</a:t>
            </a:r>
            <a:r>
              <a:rPr lang="en-US" sz="1400" dirty="0" smtClean="0">
                <a:solidFill>
                  <a:srgbClr val="0000FF"/>
                </a:solidFill>
              </a:rPr>
              <a:t> Middleware</a:t>
            </a:r>
          </a:p>
          <a:p>
            <a:pPr algn="l"/>
            <a:r>
              <a:rPr lang="en-US" sz="1400" dirty="0" smtClean="0">
                <a:solidFill>
                  <a:srgbClr val="0000FF"/>
                </a:solidFill>
              </a:rPr>
              <a:t>Based Threaded TCP</a:t>
            </a:r>
          </a:p>
          <a:p>
            <a:pPr algn="l"/>
            <a:r>
              <a:rPr lang="en-US" sz="1400" dirty="0" smtClean="0">
                <a:solidFill>
                  <a:srgbClr val="0000FF"/>
                </a:solidFill>
              </a:rPr>
              <a:t>Socket Server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46365" y="1175941"/>
            <a:ext cx="1412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smtClean="0">
                <a:solidFill>
                  <a:srgbClr val="0000FF"/>
                </a:solidFill>
              </a:rPr>
              <a:t>GSE </a:t>
            </a:r>
            <a:r>
              <a:rPr lang="en-US" sz="1600" dirty="0" smtClean="0">
                <a:solidFill>
                  <a:srgbClr val="0000FF"/>
                </a:solidFill>
              </a:rPr>
              <a:t>GUI’s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442504" y="4560160"/>
            <a:ext cx="1927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0000FF"/>
                </a:solidFill>
              </a:rPr>
              <a:t>Other Clients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 bwMode="auto">
          <a:xfrm flipH="1" flipV="1">
            <a:off x="6375000" y="4313138"/>
            <a:ext cx="825143" cy="13084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flipH="1" flipV="1">
            <a:off x="6225474" y="4541809"/>
            <a:ext cx="620858" cy="14157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1788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67183" y="1598831"/>
            <a:ext cx="8376818" cy="40608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755736" y="3167927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72542" y="2221972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Server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7708" y="2110074"/>
            <a:ext cx="5313447" cy="1639214"/>
          </a:xfrm>
          <a:prstGeom prst="rect">
            <a:avLst/>
          </a:prstGeom>
          <a:solidFill>
            <a:srgbClr val="756D9F"/>
          </a:solidFill>
          <a:ln>
            <a:solidFill>
              <a:srgbClr val="756D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ZmqServer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00933" y="2321063"/>
            <a:ext cx="1082162" cy="497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Operator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8245" y="2374737"/>
            <a:ext cx="222688" cy="172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84701" y="2611371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7546" y="3740398"/>
            <a:ext cx="967141" cy="379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Cmd</a:t>
            </a:r>
            <a:r>
              <a:rPr lang="en-US" sz="1050" dirty="0" smtClean="0">
                <a:solidFill>
                  <a:schemeClr val="tx1"/>
                </a:solidFill>
              </a:rPr>
              <a:t>/Status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(R)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0179" y="2652962"/>
            <a:ext cx="1170024" cy="108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ZmqKernel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86555" y="275900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30205" y="2762288"/>
            <a:ext cx="273623" cy="221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21729" y="1713724"/>
            <a:ext cx="846924" cy="25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ZmqServer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46129" y="3180198"/>
            <a:ext cx="1036965" cy="5009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23442" y="3233872"/>
            <a:ext cx="222688" cy="16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29899" y="348987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726" y="2221972"/>
            <a:ext cx="1011816" cy="492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72542" y="2503258"/>
            <a:ext cx="181466" cy="179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2542" y="226733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7183" y="3180198"/>
            <a:ext cx="1011817" cy="516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78999" y="3474101"/>
            <a:ext cx="222688" cy="17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78999" y="3212649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7257" y="2716394"/>
            <a:ext cx="716526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163" y="3692370"/>
            <a:ext cx="713077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91208" y="2810400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1437" y="3675539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33889" y="2092384"/>
            <a:ext cx="237040" cy="3817414"/>
          </a:xfrm>
          <a:prstGeom prst="bentConnector3">
            <a:avLst>
              <a:gd name="adj1" fmla="val 19260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6689744" y="2237114"/>
            <a:ext cx="253872" cy="3511126"/>
          </a:xfrm>
          <a:prstGeom prst="bentConnector3">
            <a:avLst>
              <a:gd name="adj1" fmla="val 18646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425343" y="2247305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187368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86650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11066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10347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1037" y="2987583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303086" y="5150791"/>
            <a:ext cx="22648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D:       zmq dealer socket</a:t>
            </a:r>
          </a:p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R:       zmq router socket</a:t>
            </a: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2030594" y="515836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8021" y="503351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SpacePacket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029830" y="5455019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7257" y="529363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FPrime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674317" y="4436739"/>
            <a:ext cx="24733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Situation: Two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 are operating in tandem. Operator wants to monitor one target at a time while logging telemetry from both targets.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0694" y="818307"/>
            <a:ext cx="3309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Purpose: Demonstrate multi-target operation and protocol translation.</a:t>
            </a:r>
            <a:endParaRPr lang="en-US" sz="1100" dirty="0" smtClean="0"/>
          </a:p>
          <a:p>
            <a:endParaRPr lang="en-US" sz="1100" dirty="0" smtClean="0"/>
          </a:p>
        </p:txBody>
      </p:sp>
      <p:sp>
        <p:nvSpPr>
          <p:cNvPr id="71" name="Rectangle 70"/>
          <p:cNvSpPr/>
          <p:nvPr/>
        </p:nvSpPr>
        <p:spPr>
          <a:xfrm rot="5400000">
            <a:off x="2186349" y="4578074"/>
            <a:ext cx="166614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84478" y="4612084"/>
            <a:ext cx="12213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95000"/>
                  </a:schemeClr>
                </a:solidFill>
              </a:rPr>
              <a:t>C++ zmq-radio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component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78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67183" y="1598831"/>
            <a:ext cx="8376818" cy="40608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755736" y="3167927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772542" y="2221972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Server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7708" y="2110074"/>
            <a:ext cx="5313447" cy="1639214"/>
          </a:xfrm>
          <a:prstGeom prst="rect">
            <a:avLst/>
          </a:prstGeom>
          <a:solidFill>
            <a:srgbClr val="756D9F"/>
          </a:solidFill>
          <a:ln>
            <a:solidFill>
              <a:srgbClr val="756D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ZmqServer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00933" y="2321063"/>
            <a:ext cx="1082162" cy="497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Operator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8245" y="2374737"/>
            <a:ext cx="222688" cy="172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84701" y="2611371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7546" y="3740398"/>
            <a:ext cx="967141" cy="379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Cmd</a:t>
            </a:r>
            <a:r>
              <a:rPr lang="en-US" sz="1050" dirty="0" smtClean="0">
                <a:solidFill>
                  <a:schemeClr val="tx1"/>
                </a:solidFill>
              </a:rPr>
              <a:t>/Status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(R)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0179" y="2652962"/>
            <a:ext cx="1170024" cy="108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ZmqKernel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86555" y="275900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30205" y="2762288"/>
            <a:ext cx="273623" cy="221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21729" y="1713724"/>
            <a:ext cx="846924" cy="25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ZmqServer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46129" y="3180198"/>
            <a:ext cx="1036965" cy="5009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23442" y="3233872"/>
            <a:ext cx="222688" cy="16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29899" y="348987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726" y="2221972"/>
            <a:ext cx="1011816" cy="492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72542" y="2503258"/>
            <a:ext cx="181466" cy="179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2542" y="226733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7183" y="3180198"/>
            <a:ext cx="1011817" cy="516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78999" y="3474101"/>
            <a:ext cx="222688" cy="17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78999" y="3212649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7257" y="2716394"/>
            <a:ext cx="716526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163" y="3692370"/>
            <a:ext cx="713077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91208" y="2810400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1437" y="3675539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33889" y="2092384"/>
            <a:ext cx="237040" cy="3817414"/>
          </a:xfrm>
          <a:prstGeom prst="bentConnector3">
            <a:avLst>
              <a:gd name="adj1" fmla="val 19260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6689744" y="2237114"/>
            <a:ext cx="253872" cy="3511126"/>
          </a:xfrm>
          <a:prstGeom prst="bentConnector3">
            <a:avLst>
              <a:gd name="adj1" fmla="val 18646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425343" y="2247305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187368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86650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11066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10347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1037" y="2987583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4" name="Straight Arrow Connector 63"/>
          <p:cNvCxnSpPr>
            <a:stCxn id="30" idx="3"/>
            <a:endCxn id="43" idx="1"/>
          </p:cNvCxnSpPr>
          <p:nvPr/>
        </p:nvCxnSpPr>
        <p:spPr>
          <a:xfrm>
            <a:off x="1989672" y="235241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303086" y="5150791"/>
            <a:ext cx="22648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D:       zmq dealer socket</a:t>
            </a:r>
          </a:p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R:       zmq router socket</a:t>
            </a: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3" name="Straight Arrow Connector 52"/>
          <p:cNvCxnSpPr>
            <a:stCxn id="33" idx="3"/>
            <a:endCxn id="60" idx="1"/>
          </p:cNvCxnSpPr>
          <p:nvPr/>
        </p:nvCxnSpPr>
        <p:spPr>
          <a:xfrm flipV="1">
            <a:off x="1996129" y="3099153"/>
            <a:ext cx="438264" cy="198574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79872" y="515836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8021" y="503351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SpacePacket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79108" y="5455019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7257" y="529363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FPrime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74317" y="4436739"/>
            <a:ext cx="24733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Situation: Two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 are operating in tandem. Operator wants to monitor one target at a time while logging telemetry from both targets.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rot="5400000">
            <a:off x="2186349" y="4578074"/>
            <a:ext cx="166614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884478" y="4612084"/>
            <a:ext cx="12213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95000"/>
                  </a:schemeClr>
                </a:solidFill>
              </a:rPr>
              <a:t>C++ zmq-radio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component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70694" y="818307"/>
            <a:ext cx="3309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Purpose: Demonstrate multi-target operation and protocol translation.</a:t>
            </a:r>
            <a:endParaRPr lang="en-US" sz="1100" dirty="0" smtClean="0"/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93666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67183" y="1598831"/>
            <a:ext cx="8376818" cy="40608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755736" y="3167927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772542" y="2221972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Server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7708" y="2110074"/>
            <a:ext cx="5313447" cy="1639214"/>
          </a:xfrm>
          <a:prstGeom prst="rect">
            <a:avLst/>
          </a:prstGeom>
          <a:solidFill>
            <a:srgbClr val="756D9F"/>
          </a:solidFill>
          <a:ln>
            <a:solidFill>
              <a:srgbClr val="756D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ZmqServer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00933" y="2321063"/>
            <a:ext cx="1082162" cy="497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Operator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8245" y="2374737"/>
            <a:ext cx="222688" cy="172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84701" y="2611371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7546" y="3740398"/>
            <a:ext cx="967141" cy="379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Cmd</a:t>
            </a:r>
            <a:r>
              <a:rPr lang="en-US" sz="1050" dirty="0" smtClean="0">
                <a:solidFill>
                  <a:schemeClr val="tx1"/>
                </a:solidFill>
              </a:rPr>
              <a:t>/Status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(R)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0179" y="2652962"/>
            <a:ext cx="1170024" cy="108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ZmqKernel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86555" y="275900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30205" y="2762288"/>
            <a:ext cx="273623" cy="221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21729" y="1713724"/>
            <a:ext cx="846924" cy="25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ZmqServer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46129" y="3180198"/>
            <a:ext cx="1036965" cy="5009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23442" y="3233872"/>
            <a:ext cx="222688" cy="16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29899" y="348987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726" y="2221972"/>
            <a:ext cx="1011816" cy="492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72542" y="2503258"/>
            <a:ext cx="181466" cy="179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2542" y="226733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7183" y="3180198"/>
            <a:ext cx="1011817" cy="516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78999" y="3474101"/>
            <a:ext cx="222688" cy="17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78999" y="3212649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7257" y="2716394"/>
            <a:ext cx="716526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163" y="3692370"/>
            <a:ext cx="713077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91208" y="2810400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1437" y="3675539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33889" y="2092384"/>
            <a:ext cx="237040" cy="3817414"/>
          </a:xfrm>
          <a:prstGeom prst="bentConnector3">
            <a:avLst>
              <a:gd name="adj1" fmla="val 19260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6689744" y="2237114"/>
            <a:ext cx="253872" cy="3511126"/>
          </a:xfrm>
          <a:prstGeom prst="bentConnector3">
            <a:avLst>
              <a:gd name="adj1" fmla="val 18646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425343" y="2247305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187368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86650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11066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10347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1037" y="2987583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4" name="Straight Arrow Connector 63"/>
          <p:cNvCxnSpPr>
            <a:stCxn id="30" idx="3"/>
            <a:endCxn id="43" idx="1"/>
          </p:cNvCxnSpPr>
          <p:nvPr/>
        </p:nvCxnSpPr>
        <p:spPr>
          <a:xfrm>
            <a:off x="1989672" y="235241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303086" y="5150791"/>
            <a:ext cx="22648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D:       zmq dealer socket</a:t>
            </a:r>
          </a:p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R:       zmq router socket</a:t>
            </a: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3" name="Straight Arrow Connector 52"/>
          <p:cNvCxnSpPr>
            <a:stCxn id="33" idx="3"/>
            <a:endCxn id="60" idx="1"/>
          </p:cNvCxnSpPr>
          <p:nvPr/>
        </p:nvCxnSpPr>
        <p:spPr>
          <a:xfrm flipV="1">
            <a:off x="1996129" y="3099153"/>
            <a:ext cx="438264" cy="198574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79872" y="515836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8021" y="503351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SpacePacket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79108" y="5455019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7257" y="529363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FPrime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6" name="Straight Arrow Connector 65"/>
          <p:cNvCxnSpPr>
            <a:stCxn id="45" idx="3"/>
            <a:endCxn id="22" idx="1"/>
          </p:cNvCxnSpPr>
          <p:nvPr/>
        </p:nvCxnSpPr>
        <p:spPr>
          <a:xfrm>
            <a:off x="3715702" y="2362101"/>
            <a:ext cx="470853" cy="5091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2" idx="3"/>
            <a:endCxn id="22" idx="1"/>
          </p:cNvCxnSpPr>
          <p:nvPr/>
        </p:nvCxnSpPr>
        <p:spPr>
          <a:xfrm flipV="1">
            <a:off x="3721396" y="2871262"/>
            <a:ext cx="465159" cy="231117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74317" y="4436739"/>
            <a:ext cx="24733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Situation: Two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 are operating in tandem. Operator wants to monitor one target at a time while logging telemetry from both targets.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 rot="5400000">
            <a:off x="2186349" y="4578074"/>
            <a:ext cx="166614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884478" y="4612084"/>
            <a:ext cx="12213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95000"/>
                  </a:schemeClr>
                </a:solidFill>
              </a:rPr>
              <a:t>C++ zmq-radio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component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70694" y="818307"/>
            <a:ext cx="3309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Purpose: Demonstrate multi-target operation and protocol translation.</a:t>
            </a:r>
            <a:endParaRPr lang="en-US" sz="1100" dirty="0" smtClean="0"/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90973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767183" y="1598831"/>
            <a:ext cx="8376818" cy="40608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755736" y="3167927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772542" y="2221972"/>
            <a:ext cx="278076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Server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F08763-C047-4292-8E80-13FC4B8EFD8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57708" y="2110074"/>
            <a:ext cx="5313447" cy="1639214"/>
          </a:xfrm>
          <a:prstGeom prst="rect">
            <a:avLst/>
          </a:prstGeom>
          <a:solidFill>
            <a:srgbClr val="756D9F"/>
          </a:solidFill>
          <a:ln>
            <a:solidFill>
              <a:srgbClr val="756D9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ZmqServer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00933" y="2321063"/>
            <a:ext cx="1082162" cy="497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Operator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78245" y="2374737"/>
            <a:ext cx="222688" cy="172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84701" y="2611371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7546" y="3740398"/>
            <a:ext cx="967141" cy="3792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Cmd</a:t>
            </a:r>
            <a:r>
              <a:rPr lang="en-US" sz="1050" dirty="0" smtClean="0">
                <a:solidFill>
                  <a:schemeClr val="tx1"/>
                </a:solidFill>
              </a:rPr>
              <a:t>/Status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(R)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60179" y="2652962"/>
            <a:ext cx="1170024" cy="108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ZmqKernel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86555" y="275900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30205" y="2762288"/>
            <a:ext cx="273623" cy="2212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21729" y="1713724"/>
            <a:ext cx="846924" cy="251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ZmqServer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46129" y="3180198"/>
            <a:ext cx="1036965" cy="5009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Database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23442" y="3233872"/>
            <a:ext cx="222688" cy="1681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29899" y="348987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726" y="2221972"/>
            <a:ext cx="1011816" cy="492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72542" y="2503258"/>
            <a:ext cx="181466" cy="179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72542" y="2267336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7183" y="3180198"/>
            <a:ext cx="1011817" cy="5163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CubeSat 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78999" y="3474101"/>
            <a:ext cx="222688" cy="1772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78999" y="3212649"/>
            <a:ext cx="217130" cy="1701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7257" y="2716394"/>
            <a:ext cx="716526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7163" y="3692370"/>
            <a:ext cx="713077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91208" y="2810400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1437" y="3675539"/>
            <a:ext cx="701610" cy="190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mtClean="0">
                <a:solidFill>
                  <a:schemeClr val="tx1"/>
                </a:solidFill>
              </a:rPr>
              <a:t>DEALER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33889" y="2092384"/>
            <a:ext cx="237040" cy="3817414"/>
          </a:xfrm>
          <a:prstGeom prst="bentConnector3">
            <a:avLst>
              <a:gd name="adj1" fmla="val 19260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6689744" y="2237114"/>
            <a:ext cx="253872" cy="3511126"/>
          </a:xfrm>
          <a:prstGeom prst="bentConnector3">
            <a:avLst>
              <a:gd name="adj1" fmla="val 186467"/>
            </a:avLst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425343" y="2247305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187368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86650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11066" y="322213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10347" y="3437951"/>
            <a:ext cx="281435" cy="224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431037" y="2987583"/>
            <a:ext cx="1290359" cy="450131"/>
            <a:chOff x="2021063" y="2317514"/>
            <a:chExt cx="1343759" cy="468759"/>
          </a:xfrm>
          <a:solidFill>
            <a:schemeClr val="bg1">
              <a:lumMod val="85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2283690" y="2318172"/>
              <a:ext cx="759512" cy="46429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Adapter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024558" y="2317514"/>
              <a:ext cx="272645" cy="2323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21063" y="2545735"/>
              <a:ext cx="293082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34293" y="2320154"/>
              <a:ext cx="330529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039598" y="2552459"/>
              <a:ext cx="320056" cy="2338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4" name="Straight Arrow Connector 63"/>
          <p:cNvCxnSpPr>
            <a:stCxn id="30" idx="3"/>
            <a:endCxn id="43" idx="1"/>
          </p:cNvCxnSpPr>
          <p:nvPr/>
        </p:nvCxnSpPr>
        <p:spPr>
          <a:xfrm>
            <a:off x="1989672" y="235241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303086" y="5150791"/>
            <a:ext cx="22648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D:       zmq dealer socket</a:t>
            </a:r>
          </a:p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R:       zmq router socket</a:t>
            </a: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3" name="Straight Arrow Connector 52"/>
          <p:cNvCxnSpPr>
            <a:stCxn id="33" idx="3"/>
            <a:endCxn id="60" idx="1"/>
          </p:cNvCxnSpPr>
          <p:nvPr/>
        </p:nvCxnSpPr>
        <p:spPr>
          <a:xfrm flipV="1">
            <a:off x="1996129" y="3099153"/>
            <a:ext cx="438264" cy="198574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79872" y="5158364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8021" y="503351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SpacePacket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79108" y="5455019"/>
            <a:ext cx="439027" cy="64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7257" y="5293630"/>
            <a:ext cx="1221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FPrime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6" name="Straight Arrow Connector 65"/>
          <p:cNvCxnSpPr>
            <a:stCxn id="45" idx="3"/>
            <a:endCxn id="22" idx="1"/>
          </p:cNvCxnSpPr>
          <p:nvPr/>
        </p:nvCxnSpPr>
        <p:spPr>
          <a:xfrm>
            <a:off x="3715702" y="2362101"/>
            <a:ext cx="470853" cy="509161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2" idx="3"/>
            <a:endCxn id="22" idx="1"/>
          </p:cNvCxnSpPr>
          <p:nvPr/>
        </p:nvCxnSpPr>
        <p:spPr>
          <a:xfrm flipV="1">
            <a:off x="3721396" y="2871262"/>
            <a:ext cx="465159" cy="231117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1" idx="3"/>
            <a:endCxn id="26" idx="1"/>
          </p:cNvCxnSpPr>
          <p:nvPr/>
        </p:nvCxnSpPr>
        <p:spPr>
          <a:xfrm flipV="1">
            <a:off x="5892501" y="3317926"/>
            <a:ext cx="1930941" cy="16466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2" idx="3"/>
            <a:endCxn id="26" idx="1"/>
          </p:cNvCxnSpPr>
          <p:nvPr/>
        </p:nvCxnSpPr>
        <p:spPr>
          <a:xfrm flipV="1">
            <a:off x="5891782" y="3317926"/>
            <a:ext cx="1931660" cy="232286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674317" y="4436739"/>
            <a:ext cx="24733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Situation: Two cube </a:t>
            </a:r>
            <a:r>
              <a:rPr lang="en-US" sz="1100" dirty="0" err="1" smtClean="0">
                <a:solidFill>
                  <a:schemeClr val="bg1">
                    <a:lumMod val="95000"/>
                  </a:schemeClr>
                </a:solidFill>
              </a:rPr>
              <a:t>sats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 are operating in tandem. Operator wants to monitor one target at a time while logging telemetry from both targets.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rot="5400000">
            <a:off x="2186349" y="4578074"/>
            <a:ext cx="166614" cy="49298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84478" y="4612084"/>
            <a:ext cx="12213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95000"/>
                  </a:schemeClr>
                </a:solidFill>
              </a:rPr>
              <a:t>C++ zmq-radio </a:t>
            </a:r>
            <a:r>
              <a:rPr lang="en-US" sz="1100" dirty="0" smtClean="0">
                <a:solidFill>
                  <a:schemeClr val="bg1">
                    <a:lumMod val="95000"/>
                  </a:schemeClr>
                </a:solidFill>
              </a:rPr>
              <a:t>component</a:t>
            </a:r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1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70694" y="818307"/>
            <a:ext cx="33092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Purpose: Demonstrate multi-target operation and protocol translation.</a:t>
            </a:r>
            <a:endParaRPr lang="en-US" sz="1100" dirty="0" smtClean="0"/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339362469"/>
      </p:ext>
    </p:extLst>
  </p:cSld>
  <p:clrMapOvr>
    <a:masterClrMapping/>
  </p:clrMapOvr>
</p:sld>
</file>

<file path=ppt/theme/theme1.xml><?xml version="1.0" encoding="utf-8"?>
<a:theme xmlns:a="http://schemas.openxmlformats.org/drawingml/2006/main" name="ESD Presentation Template">
  <a:themeElements>
    <a:clrScheme name="ESD Presentatio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D Presentation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D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D Presentatio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D Presentatio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D Presentatio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D Presentatio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D Presentatio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D Presentatio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D Presentatio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D Presentatio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D Presentatio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D Presentatio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D Presentatio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14DE988F664D40B43842481912DECB" ma:contentTypeVersion="0" ma:contentTypeDescription="Create a new document." ma:contentTypeScope="" ma:versionID="2b93a91ce39928d8a52507b30621293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A1B186-6670-4B36-A1F8-7C29DAB5881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A4C8C7-C8D6-4302-957D-B7805D2BB3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ACCAAE-66C6-415F-9DBF-B85FCCA394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ESD Presentation Template</Template>
  <TotalTime>205825</TotalTime>
  <Words>1813</Words>
  <Application>Microsoft Macintosh PowerPoint</Application>
  <PresentationFormat>On-screen Show (4:3)</PresentationFormat>
  <Paragraphs>629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Helvetica</vt:lpstr>
      <vt:lpstr>ＭＳ Ｐゴシック</vt:lpstr>
      <vt:lpstr>Times New Roman</vt:lpstr>
      <vt:lpstr>Arial</vt:lpstr>
      <vt:lpstr>ESD Presentation Template</vt:lpstr>
      <vt:lpstr>David Kooi   2017 Internship Summary</vt:lpstr>
      <vt:lpstr>About Me</vt:lpstr>
      <vt:lpstr>My Work at JPL</vt:lpstr>
      <vt:lpstr>Use Cases</vt:lpstr>
      <vt:lpstr>Task Context</vt:lpstr>
      <vt:lpstr>Internal Server Design</vt:lpstr>
      <vt:lpstr>Internal Server Design</vt:lpstr>
      <vt:lpstr>Internal Server Design</vt:lpstr>
      <vt:lpstr>Internal Server Design</vt:lpstr>
      <vt:lpstr>Internal Server Design</vt:lpstr>
      <vt:lpstr>Internal Server Design</vt:lpstr>
      <vt:lpstr>Internal Server Design</vt:lpstr>
      <vt:lpstr>Internal Server Design</vt:lpstr>
      <vt:lpstr>Internal Server Design</vt:lpstr>
      <vt:lpstr>Internal Server Design</vt:lpstr>
      <vt:lpstr>Demo Overview</vt:lpstr>
      <vt:lpstr>What I learned</vt:lpstr>
      <vt:lpstr>Conclusion</vt:lpstr>
      <vt:lpstr>Thank You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and Science Directorate  Presentation To [Name of Group]</dc:title>
  <dc:creator>Jet Propulsion Laboratory</dc:creator>
  <cp:lastModifiedBy>Microsoft Office User</cp:lastModifiedBy>
  <cp:revision>1758</cp:revision>
  <cp:lastPrinted>2013-07-29T20:31:11Z</cp:lastPrinted>
  <dcterms:created xsi:type="dcterms:W3CDTF">2010-02-28T05:41:30Z</dcterms:created>
  <dcterms:modified xsi:type="dcterms:W3CDTF">2017-09-06T04:22:40Z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0x0101002914DE988F664D40B43842481912DECB</vt:lpwstr>
  </property>
</Properties>
</file>